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7" r:id="rId3"/>
    <p:sldId id="269" r:id="rId4"/>
    <p:sldId id="258" r:id="rId5"/>
    <p:sldId id="259" r:id="rId6"/>
    <p:sldId id="260" r:id="rId7"/>
    <p:sldId id="261" r:id="rId8"/>
    <p:sldId id="262" r:id="rId9"/>
    <p:sldId id="263" r:id="rId10"/>
    <p:sldId id="265" r:id="rId11"/>
    <p:sldId id="264" r:id="rId12"/>
    <p:sldId id="266" r:id="rId13"/>
    <p:sldId id="268" r:id="rId14"/>
    <p:sldId id="270" r:id="rId15"/>
    <p:sldId id="271" r:id="rId16"/>
    <p:sldId id="272" r:id="rId17"/>
    <p:sldId id="273" r:id="rId18"/>
    <p:sldId id="274" r:id="rId19"/>
    <p:sldId id="275" r:id="rId20"/>
    <p:sldId id="276" r:id="rId21"/>
  </p:sldIdLst>
  <p:sldSz cx="9144000" cy="6858000" type="screen4x3"/>
  <p:notesSz cx="6858000" cy="9144000"/>
  <p:custShowLst>
    <p:custShow name="Custom Show 1"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700" autoAdjust="0"/>
  </p:normalViewPr>
  <p:slideViewPr>
    <p:cSldViewPr showGuides="1">
      <p:cViewPr varScale="1">
        <p:scale>
          <a:sx n="52" d="100"/>
          <a:sy n="52" d="100"/>
        </p:scale>
        <p:origin x="-5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4FB138-CEB3-495E-8B71-DD3E74D3E765}" type="datetimeFigureOut">
              <a:rPr lang="en-US" smtClean="0"/>
              <a:t>12/18/2013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66483AA-02EA-438A-A58D-084B6572E1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FB138-CEB3-495E-8B71-DD3E74D3E765}"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4FB138-CEB3-495E-8B71-DD3E74D3E765}"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4FB138-CEB3-495E-8B71-DD3E74D3E765}" type="datetimeFigureOut">
              <a:rPr lang="en-US" smtClean="0"/>
              <a:t>12/18/2013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66483AA-02EA-438A-A58D-084B6572E1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4FB138-CEB3-495E-8B71-DD3E74D3E765}" type="datetimeFigureOut">
              <a:rPr lang="en-US" smtClean="0"/>
              <a:t>12/18/2013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66483AA-02EA-438A-A58D-084B6572E12B}"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4FB138-CEB3-495E-8B71-DD3E74D3E765}" type="datetimeFigureOut">
              <a:rPr lang="en-US" smtClean="0"/>
              <a:t>12/18/2013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4FB138-CEB3-495E-8B71-DD3E74D3E765}" type="datetimeFigureOut">
              <a:rPr lang="en-US" smtClean="0"/>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66483AA-02EA-438A-A58D-084B6572E12B}"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4FB138-CEB3-495E-8B71-DD3E74D3E765}" type="datetimeFigureOut">
              <a:rPr lang="en-US" smtClean="0"/>
              <a:t>12/18/2013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FB138-CEB3-495E-8B71-DD3E74D3E765}" type="datetimeFigureOut">
              <a:rPr lang="en-US" smtClean="0"/>
              <a:t>12/18/2013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4FB138-CEB3-495E-8B71-DD3E74D3E765}" type="datetimeFigureOut">
              <a:rPr lang="en-US" smtClean="0"/>
              <a:t>12/18/2013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83AA-02EA-438A-A58D-084B6572E1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04FB138-CEB3-495E-8B71-DD3E74D3E765}" type="datetimeFigureOut">
              <a:rPr lang="en-US" smtClean="0"/>
              <a:t>12/18/2013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66483AA-02EA-438A-A58D-084B6572E12B}"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FB138-CEB3-495E-8B71-DD3E74D3E765}" type="datetimeFigureOut">
              <a:rPr lang="en-US" smtClean="0"/>
              <a:t>12/18/2013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66483AA-02EA-438A-A58D-084B6572E12B}"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82582"/>
          </a:xfrm>
          <a:prstGeom prst="rect">
            <a:avLst/>
          </a:prstGeom>
        </p:spPr>
      </p:pic>
      <p:sp>
        <p:nvSpPr>
          <p:cNvPr id="3" name="Subtitle 2"/>
          <p:cNvSpPr>
            <a:spLocks noGrp="1"/>
          </p:cNvSpPr>
          <p:nvPr>
            <p:ph type="subTitle" idx="1"/>
          </p:nvPr>
        </p:nvSpPr>
        <p:spPr>
          <a:xfrm>
            <a:off x="1836174" y="5749907"/>
            <a:ext cx="5562600" cy="60960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chemeClr val="tx1"/>
                </a:solidFill>
                <a:effectLst>
                  <a:outerShdw blurRad="76200" dist="50800" dir="5400000" algn="tl" rotWithShape="0">
                    <a:srgbClr val="000000">
                      <a:alpha val="65000"/>
                    </a:srgbClr>
                  </a:outerShdw>
                </a:effectLst>
              </a:rPr>
              <a:t>By:  Lawrence Jason Gagtan</a:t>
            </a:r>
            <a:endParaRPr lang="en-US" sz="3200" b="1" spc="50" dirty="0">
              <a:ln w="11430"/>
              <a:solidFill>
                <a:schemeClr val="tx1"/>
              </a:soli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 y="5201267"/>
            <a:ext cx="1630680" cy="17068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91400" y="5151120"/>
            <a:ext cx="1630680" cy="1706880"/>
          </a:xfrm>
          <a:prstGeom prst="rect">
            <a:avLst/>
          </a:prstGeom>
        </p:spPr>
      </p:pic>
      <p:pic>
        <p:nvPicPr>
          <p:cNvPr id="6" name="Picture 2" descr="E:\DD project\final plate\after\AFTER_MG_84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55" b="33120"/>
          <a:stretch/>
        </p:blipFill>
        <p:spPr bwMode="auto">
          <a:xfrm flipH="1">
            <a:off x="6469216" y="1966483"/>
            <a:ext cx="2552864" cy="292503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17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b="1" dirty="0" smtClean="0">
                <a:solidFill>
                  <a:srgbClr val="C00000"/>
                </a:solidFill>
                <a:effectLst/>
                <a:latin typeface="Arial Rounded MT Bold" pitchFamily="34" charset="0"/>
              </a:rPr>
              <a:t>3</a:t>
            </a:r>
            <a:r>
              <a:rPr lang="en-US" b="1" baseline="30000" dirty="0" smtClean="0">
                <a:solidFill>
                  <a:srgbClr val="C00000"/>
                </a:solidFill>
                <a:effectLst/>
                <a:latin typeface="Arial Rounded MT Bold" pitchFamily="34" charset="0"/>
              </a:rPr>
              <a:t>rd</a:t>
            </a:r>
            <a:r>
              <a:rPr lang="en-US" b="1" dirty="0" smtClean="0">
                <a:solidFill>
                  <a:srgbClr val="C00000"/>
                </a:solidFill>
                <a:effectLst/>
                <a:latin typeface="Arial Rounded MT Bold" pitchFamily="34" charset="0"/>
              </a:rPr>
              <a:t> Molar</a:t>
            </a:r>
            <a:endParaRPr lang="en-US" b="1" dirty="0">
              <a:solidFill>
                <a:srgbClr val="C00000"/>
              </a:solidFill>
              <a:effectLst/>
              <a:latin typeface="Arial Rounded MT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438400"/>
            <a:ext cx="5486400" cy="4190999"/>
          </a:xfrm>
        </p:spPr>
      </p:pic>
      <p:sp>
        <p:nvSpPr>
          <p:cNvPr id="6" name="TextBox 5"/>
          <p:cNvSpPr txBox="1"/>
          <p:nvPr/>
        </p:nvSpPr>
        <p:spPr>
          <a:xfrm>
            <a:off x="457200" y="1085671"/>
            <a:ext cx="8229600" cy="1200329"/>
          </a:xfrm>
          <a:prstGeom prst="rect">
            <a:avLst/>
          </a:prstGeom>
          <a:noFill/>
        </p:spPr>
        <p:txBody>
          <a:bodyPr wrap="square" rtlCol="0">
            <a:spAutoFit/>
          </a:bodyPr>
          <a:lstStyle/>
          <a:p>
            <a:pPr algn="just"/>
            <a:r>
              <a:rPr lang="en-US" b="1" i="1" dirty="0">
                <a:latin typeface="Arial Narrow" pitchFamily="34" charset="0"/>
              </a:rPr>
              <a:t>Most of us will develop a third molar tooth in each quadrant of our mouths, upper left, upper right, lower left lower right. The molars are the large grinding teeth in back. The last molars in the line are called 3rd molars or more popularly wisdom teeth. These teeth usually erupt, break through the gum tissue after the age of </a:t>
            </a:r>
            <a:r>
              <a:rPr lang="en-US" b="1" i="1" dirty="0" smtClean="0">
                <a:latin typeface="Arial Narrow" pitchFamily="34" charset="0"/>
              </a:rPr>
              <a:t>17.</a:t>
            </a:r>
            <a:endParaRPr lang="en-US" b="1" i="1" dirty="0">
              <a:latin typeface="Arial Narrow"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45" y="3200400"/>
            <a:ext cx="2087880" cy="2185444"/>
          </a:xfrm>
          <a:prstGeom prst="rect">
            <a:avLst/>
          </a:prstGeom>
        </p:spPr>
      </p:pic>
    </p:spTree>
    <p:extLst>
      <p:ext uri="{BB962C8B-B14F-4D97-AF65-F5344CB8AC3E}">
        <p14:creationId xmlns:p14="http://schemas.microsoft.com/office/powerpoint/2010/main" val="25601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29600" cy="838199"/>
          </a:xfrm>
        </p:spPr>
        <p:txBody>
          <a:bodyPr/>
          <a:lstStyle/>
          <a:p>
            <a:r>
              <a:rPr lang="en-US" b="1" dirty="0" smtClean="0">
                <a:solidFill>
                  <a:srgbClr val="C00000"/>
                </a:solidFill>
                <a:effectLst/>
                <a:latin typeface="Arial Rounded MT Bold" pitchFamily="34" charset="0"/>
              </a:rPr>
              <a:t>2</a:t>
            </a:r>
            <a:r>
              <a:rPr lang="en-US" b="1" baseline="30000" dirty="0" smtClean="0">
                <a:solidFill>
                  <a:srgbClr val="C00000"/>
                </a:solidFill>
                <a:effectLst/>
                <a:latin typeface="Arial Rounded MT Bold" pitchFamily="34" charset="0"/>
              </a:rPr>
              <a:t>nd</a:t>
            </a:r>
            <a:r>
              <a:rPr lang="en-US" b="1" dirty="0" smtClean="0">
                <a:solidFill>
                  <a:srgbClr val="C00000"/>
                </a:solidFill>
                <a:effectLst/>
                <a:latin typeface="Arial Rounded MT Bold" pitchFamily="34" charset="0"/>
              </a:rPr>
              <a:t> Molar</a:t>
            </a:r>
            <a:endParaRPr lang="en-US" b="1" dirty="0">
              <a:solidFill>
                <a:srgbClr val="C00000"/>
              </a:solidFill>
              <a:effectLst/>
              <a:latin typeface="Arial Rounded MT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415563"/>
            <a:ext cx="5312330" cy="4131811"/>
          </a:xfrm>
        </p:spPr>
      </p:pic>
      <p:sp>
        <p:nvSpPr>
          <p:cNvPr id="5" name="TextBox 4"/>
          <p:cNvSpPr txBox="1"/>
          <p:nvPr/>
        </p:nvSpPr>
        <p:spPr>
          <a:xfrm>
            <a:off x="457200" y="1066799"/>
            <a:ext cx="8229600" cy="1400383"/>
          </a:xfrm>
          <a:prstGeom prst="rect">
            <a:avLst/>
          </a:prstGeom>
          <a:noFill/>
        </p:spPr>
        <p:txBody>
          <a:bodyPr wrap="square" rtlCol="0">
            <a:spAutoFit/>
          </a:bodyPr>
          <a:lstStyle/>
          <a:p>
            <a:pPr algn="just"/>
            <a:r>
              <a:rPr lang="en-US" sz="1700" b="1" i="1" dirty="0" smtClean="0">
                <a:latin typeface="Arial Narrow" pitchFamily="34" charset="0"/>
              </a:rPr>
              <a:t>is </a:t>
            </a:r>
            <a:r>
              <a:rPr lang="en-US" sz="1700" b="1" i="1" dirty="0">
                <a:latin typeface="Arial Narrow" pitchFamily="34" charset="0"/>
              </a:rPr>
              <a:t>the tooth located distally (away from the midline of the face) from both the maxillary first molars of the mouth but mesial (toward the midline of the face) from both maxillary third molars. This is true only in permanent teeth. </a:t>
            </a:r>
            <a:r>
              <a:rPr lang="en-US" sz="1700" b="1" i="1" dirty="0" smtClean="0">
                <a:latin typeface="Arial Narrow" pitchFamily="34" charset="0"/>
              </a:rPr>
              <a:t>The </a:t>
            </a:r>
            <a:r>
              <a:rPr lang="en-US" sz="1700" b="1" i="1" dirty="0">
                <a:latin typeface="Arial Narrow" pitchFamily="34" charset="0"/>
              </a:rPr>
              <a:t>function of this molar is similar to that of all molars in regard to grinding being the principal action during mastication, commonly known as chewing.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9321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66801"/>
            <a:ext cx="8305800" cy="838200"/>
          </a:xfrm>
        </p:spPr>
        <p:txBody>
          <a:bodyPr>
            <a:normAutofit/>
          </a:bodyPr>
          <a:lstStyle/>
          <a:p>
            <a:pPr marL="0" indent="0">
              <a:buNone/>
            </a:pPr>
            <a:r>
              <a:rPr lang="en-US" sz="1800" dirty="0">
                <a:latin typeface="Arial Narrow" pitchFamily="34" charset="0"/>
              </a:rPr>
              <a:t>(also known as </a:t>
            </a:r>
            <a:r>
              <a:rPr lang="en-US" sz="1800" b="1" dirty="0">
                <a:latin typeface="Arial Narrow" pitchFamily="34" charset="0"/>
              </a:rPr>
              <a:t>consuming</a:t>
            </a:r>
            <a:r>
              <a:rPr lang="en-US" sz="1800" dirty="0">
                <a:latin typeface="Arial Narrow" pitchFamily="34" charset="0"/>
              </a:rPr>
              <a:t>) is the ingestion of food or other object, usually to provide heterotrophic organisms their nutritional or medicinal needs, particularly for energy and </a:t>
            </a:r>
            <a:r>
              <a:rPr lang="en-US" sz="1800" u="sng" dirty="0">
                <a:latin typeface="Arial Narrow" pitchFamily="34" charset="0"/>
              </a:rPr>
              <a:t>growth</a:t>
            </a:r>
            <a:r>
              <a:rPr lang="en-US" sz="1800" dirty="0">
                <a:latin typeface="Arial Narrow" pitchFamily="34" charset="0"/>
              </a:rPr>
              <a:t>. </a:t>
            </a:r>
          </a:p>
        </p:txBody>
      </p:sp>
      <p:sp>
        <p:nvSpPr>
          <p:cNvPr id="10"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Eating </a:t>
            </a:r>
            <a:endParaRPr lang="en-US" b="1" dirty="0">
              <a:solidFill>
                <a:srgbClr val="C00000"/>
              </a:solidFill>
              <a:effectLst/>
              <a:latin typeface="Arial Rounded MT Bold" pitchFamily="34" charset="0"/>
            </a:endParaRPr>
          </a:p>
        </p:txBody>
      </p:sp>
      <p:pic>
        <p:nvPicPr>
          <p:cNvPr id="1026" name="Picture 2" descr="C:\Users\User\Desktop\teeth\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5677785" cy="47065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124200"/>
            <a:ext cx="1487060" cy="1487060"/>
          </a:xfrm>
          <a:prstGeom prst="rect">
            <a:avLst/>
          </a:prstGeom>
        </p:spPr>
      </p:pic>
    </p:spTree>
    <p:extLst>
      <p:ext uri="{BB962C8B-B14F-4D97-AF65-F5344CB8AC3E}">
        <p14:creationId xmlns:p14="http://schemas.microsoft.com/office/powerpoint/2010/main" val="17141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Eating process </a:t>
            </a:r>
            <a:endParaRPr lang="en-US" b="1" dirty="0">
              <a:solidFill>
                <a:srgbClr val="C00000"/>
              </a:solidFill>
              <a:effectLst/>
              <a:latin typeface="Arial Rounded MT Bold"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591765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225040" cy="2781300"/>
          </a:xfrm>
          <a:prstGeom prst="rect">
            <a:avLst/>
          </a:prstGeom>
        </p:spPr>
      </p:pic>
    </p:spTree>
    <p:extLst>
      <p:ext uri="{BB962C8B-B14F-4D97-AF65-F5344CB8AC3E}">
        <p14:creationId xmlns:p14="http://schemas.microsoft.com/office/powerpoint/2010/main" val="23272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care for your teeth</a:t>
            </a:r>
            <a:endParaRPr lang="en-US" b="1" dirty="0">
              <a:solidFill>
                <a:srgbClr val="C00000"/>
              </a:solidFill>
              <a:effectLst/>
              <a:latin typeface="Arial Rounded MT Bold" pitchFamily="34" charset="0"/>
            </a:endParaRPr>
          </a:p>
        </p:txBody>
      </p:sp>
      <p:sp>
        <p:nvSpPr>
          <p:cNvPr id="5" name="Rectangle 4"/>
          <p:cNvSpPr/>
          <p:nvPr/>
        </p:nvSpPr>
        <p:spPr>
          <a:xfrm>
            <a:off x="685800" y="1524000"/>
            <a:ext cx="7924800"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smtClean="0"/>
              <a:t>Brush </a:t>
            </a:r>
            <a:r>
              <a:rPr lang="en-US" sz="3200" dirty="0"/>
              <a:t>your teeth thoroughly at least twice a day, for two minutes each time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048000"/>
            <a:ext cx="4115797" cy="3101340"/>
          </a:xfrm>
          <a:prstGeom prst="rect">
            <a:avLst/>
          </a:prstGeom>
        </p:spPr>
      </p:pic>
      <p:sp>
        <p:nvSpPr>
          <p:cNvPr id="9" name="Rectangle 8"/>
          <p:cNvSpPr/>
          <p:nvPr/>
        </p:nvSpPr>
        <p:spPr>
          <a:xfrm>
            <a:off x="1546122" y="3810000"/>
            <a:ext cx="685800"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dirty="0" smtClean="0"/>
              <a:t>1 </a:t>
            </a:r>
            <a:endParaRPr lang="en-US" sz="5400" dirty="0"/>
          </a:p>
        </p:txBody>
      </p:sp>
    </p:spTree>
    <p:extLst>
      <p:ext uri="{BB962C8B-B14F-4D97-AF65-F5344CB8AC3E}">
        <p14:creationId xmlns:p14="http://schemas.microsoft.com/office/powerpoint/2010/main" val="28423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Care for your teeth</a:t>
            </a:r>
            <a:endParaRPr lang="en-US" b="1" dirty="0">
              <a:solidFill>
                <a:srgbClr val="C00000"/>
              </a:solidFill>
              <a:effectLst/>
              <a:latin typeface="Arial Rounded MT Bold" pitchFamily="34" charset="0"/>
            </a:endParaRPr>
          </a:p>
        </p:txBody>
      </p:sp>
      <p:sp>
        <p:nvSpPr>
          <p:cNvPr id="5" name="Rectangle 4"/>
          <p:cNvSpPr/>
          <p:nvPr/>
        </p:nvSpPr>
        <p:spPr>
          <a:xfrm>
            <a:off x="749710" y="1524000"/>
            <a:ext cx="7860890"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800" b="1" dirty="0" smtClean="0"/>
              <a:t>Floss </a:t>
            </a:r>
            <a:r>
              <a:rPr lang="en-US" sz="2800" b="1" dirty="0"/>
              <a:t>your teeth</a:t>
            </a:r>
            <a:r>
              <a:rPr lang="en-US" sz="2800" dirty="0"/>
              <a:t> daily and after any food that will stick in your teeth (i.e. corn on the cob, caramel, peanut butter, etc.). </a:t>
            </a:r>
          </a:p>
        </p:txBody>
      </p:sp>
      <p:sp>
        <p:nvSpPr>
          <p:cNvPr id="9" name="Rectangle 8"/>
          <p:cNvSpPr/>
          <p:nvPr/>
        </p:nvSpPr>
        <p:spPr>
          <a:xfrm>
            <a:off x="1435510" y="3768804"/>
            <a:ext cx="685800"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dirty="0" smtClean="0"/>
              <a:t>2 </a:t>
            </a:r>
            <a:endParaRPr lang="en-US" sz="5400" dirty="0"/>
          </a:p>
        </p:txBody>
      </p:sp>
      <p:pic>
        <p:nvPicPr>
          <p:cNvPr id="1026" name="Picture 2" descr="http://pad3.whstatic.com/images/thumb/2/2b/Care-for-Your-Teeth-Step-4.jpg/670px-Care-for-Your-Teeth-Ste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124200"/>
            <a:ext cx="5133975" cy="34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a:solidFill>
                  <a:srgbClr val="C00000"/>
                </a:solidFill>
                <a:effectLst/>
                <a:latin typeface="Arial Rounded MT Bold" pitchFamily="34" charset="0"/>
              </a:rPr>
              <a:t>Care for your teeth</a:t>
            </a:r>
          </a:p>
        </p:txBody>
      </p:sp>
      <p:sp>
        <p:nvSpPr>
          <p:cNvPr id="5" name="Rectangle 4"/>
          <p:cNvSpPr/>
          <p:nvPr/>
        </p:nvSpPr>
        <p:spPr>
          <a:xfrm>
            <a:off x="395748" y="1524000"/>
            <a:ext cx="8352503"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b="1" dirty="0"/>
              <a:t>Visit your dentist at least </a:t>
            </a:r>
            <a:r>
              <a:rPr lang="en-US" sz="3200" b="1" dirty="0" smtClean="0"/>
              <a:t>every 6 months &amp; every </a:t>
            </a:r>
            <a:r>
              <a:rPr lang="en-US" sz="3200" b="1" dirty="0"/>
              <a:t>time </a:t>
            </a:r>
            <a:r>
              <a:rPr lang="en-US" sz="3200" b="1" dirty="0" smtClean="0"/>
              <a:t>you </a:t>
            </a:r>
            <a:r>
              <a:rPr lang="en-US" sz="3200" b="1" dirty="0"/>
              <a:t>have a problem with your teeth</a:t>
            </a:r>
            <a:r>
              <a:rPr lang="en-US" sz="3200" b="1" dirty="0" smtClean="0"/>
              <a:t>. </a:t>
            </a:r>
            <a:endParaRPr lang="en-US" sz="3200" dirty="0"/>
          </a:p>
        </p:txBody>
      </p:sp>
      <p:sp>
        <p:nvSpPr>
          <p:cNvPr id="9" name="Rectangle 8"/>
          <p:cNvSpPr/>
          <p:nvPr/>
        </p:nvSpPr>
        <p:spPr>
          <a:xfrm>
            <a:off x="1465006" y="3833890"/>
            <a:ext cx="685800"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dirty="0" smtClean="0"/>
              <a:t>3 </a:t>
            </a:r>
            <a:endParaRPr lang="en-US" sz="5400" dirty="0"/>
          </a:p>
        </p:txBody>
      </p:sp>
      <p:pic>
        <p:nvPicPr>
          <p:cNvPr id="4098" name="Picture 2" descr="http://4.bp.blogspot.com/-uLgIgdppeSU/UAV5-nNoHcI/AAAAAAAAFz8/bW2d25gfLBk/s1600/dentist+visits+au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3666"/>
            <a:ext cx="5181600" cy="369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7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500" fill="hold"/>
                                        <p:tgtEl>
                                          <p:spTgt spid="4098"/>
                                        </p:tgtEl>
                                        <p:attrNameLst>
                                          <p:attrName>ppt_w</p:attrName>
                                        </p:attrNameLst>
                                      </p:cBhvr>
                                      <p:tavLst>
                                        <p:tav tm="0">
                                          <p:val>
                                            <p:fltVal val="0"/>
                                          </p:val>
                                        </p:tav>
                                        <p:tav tm="100000">
                                          <p:val>
                                            <p:strVal val="#ppt_w"/>
                                          </p:val>
                                        </p:tav>
                                      </p:tavLst>
                                    </p:anim>
                                    <p:anim calcmode="lin" valueType="num">
                                      <p:cBhvr>
                                        <p:cTn id="27" dur="500" fill="hold"/>
                                        <p:tgtEl>
                                          <p:spTgt spid="4098"/>
                                        </p:tgtEl>
                                        <p:attrNameLst>
                                          <p:attrName>ppt_h</p:attrName>
                                        </p:attrNameLst>
                                      </p:cBhvr>
                                      <p:tavLst>
                                        <p:tav tm="0">
                                          <p:val>
                                            <p:fltVal val="0"/>
                                          </p:val>
                                        </p:tav>
                                        <p:tav tm="100000">
                                          <p:val>
                                            <p:strVal val="#ppt_h"/>
                                          </p:val>
                                        </p:tav>
                                      </p:tavLst>
                                    </p:anim>
                                    <p:animEffect transition="in" filter="fade">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a:solidFill>
                  <a:srgbClr val="C00000"/>
                </a:solidFill>
                <a:effectLst/>
                <a:latin typeface="Arial Rounded MT Bold" pitchFamily="34" charset="0"/>
              </a:rPr>
              <a:t>Care for your teeth</a:t>
            </a:r>
          </a:p>
        </p:txBody>
      </p:sp>
      <p:sp>
        <p:nvSpPr>
          <p:cNvPr id="5" name="Rectangle 4"/>
          <p:cNvSpPr/>
          <p:nvPr/>
        </p:nvSpPr>
        <p:spPr>
          <a:xfrm>
            <a:off x="533400" y="1524000"/>
            <a:ext cx="8229600"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a:t>Find a fluoride mouthwash. Fluoride </a:t>
            </a:r>
            <a:r>
              <a:rPr lang="en-US" sz="3200" dirty="0" smtClean="0"/>
              <a:t>mouth washes </a:t>
            </a:r>
            <a:r>
              <a:rPr lang="en-US" sz="3200" dirty="0"/>
              <a:t>help to strengthen tooth enamel.</a:t>
            </a:r>
          </a:p>
        </p:txBody>
      </p:sp>
      <p:sp>
        <p:nvSpPr>
          <p:cNvPr id="9" name="Rectangle 8"/>
          <p:cNvSpPr/>
          <p:nvPr/>
        </p:nvSpPr>
        <p:spPr>
          <a:xfrm>
            <a:off x="1425677" y="3845004"/>
            <a:ext cx="780436"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dirty="0" smtClean="0"/>
              <a:t>4 </a:t>
            </a:r>
            <a:endParaRPr lang="en-US" sz="5400" dirty="0"/>
          </a:p>
        </p:txBody>
      </p:sp>
      <p:pic>
        <p:nvPicPr>
          <p:cNvPr id="2050" name="Picture 2" descr="http://pad2.whstatic.com/images/thumb/5/5f/Care-for-Your-Teeth-Step-6.jpg/670px-Care-for-Your-Teeth-Ste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54578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ppt_x"/>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a:solidFill>
                  <a:srgbClr val="C00000"/>
                </a:solidFill>
                <a:effectLst/>
                <a:latin typeface="Arial Rounded MT Bold" pitchFamily="34" charset="0"/>
              </a:rPr>
              <a:t>Care for your teeth</a:t>
            </a:r>
          </a:p>
        </p:txBody>
      </p:sp>
      <p:sp>
        <p:nvSpPr>
          <p:cNvPr id="5" name="Rectangle 4"/>
          <p:cNvSpPr/>
          <p:nvPr/>
        </p:nvSpPr>
        <p:spPr>
          <a:xfrm>
            <a:off x="381000" y="1524000"/>
            <a:ext cx="8382000"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a:t>Choose Your Foods </a:t>
            </a:r>
            <a:r>
              <a:rPr lang="en-US" sz="3200" dirty="0" smtClean="0"/>
              <a:t>Wisely. </a:t>
            </a:r>
            <a:r>
              <a:rPr lang="en-US" sz="3200" dirty="0"/>
              <a:t> Snacking constantly can cause plaque to build up on your </a:t>
            </a:r>
            <a:r>
              <a:rPr lang="en-US" sz="3200" dirty="0" smtClean="0"/>
              <a:t>teeth</a:t>
            </a:r>
            <a:r>
              <a:rPr lang="en-US" sz="3200" dirty="0"/>
              <a:t>.</a:t>
            </a:r>
          </a:p>
        </p:txBody>
      </p:sp>
      <p:sp>
        <p:nvSpPr>
          <p:cNvPr id="9" name="Rectangle 8"/>
          <p:cNvSpPr/>
          <p:nvPr/>
        </p:nvSpPr>
        <p:spPr>
          <a:xfrm>
            <a:off x="1425677" y="3845004"/>
            <a:ext cx="780436" cy="11079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6600" dirty="0" smtClean="0"/>
              <a:t>5 </a:t>
            </a:r>
            <a:endParaRPr lang="en-US" sz="5400" dirty="0"/>
          </a:p>
        </p:txBody>
      </p:sp>
      <p:pic>
        <p:nvPicPr>
          <p:cNvPr id="3074" name="Picture 2" descr="http://pad1.whstatic.com/images/thumb/3/3d/Care-for-Your-Teeth-Step-7.jpg/670px-Care-for-Your-Teeth-Ste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5371485" cy="359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8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heel(1)">
                                      <p:cBhvr>
                                        <p:cTn id="25"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Lastly…</a:t>
            </a:r>
            <a:endParaRPr lang="en-US" b="1" dirty="0">
              <a:solidFill>
                <a:srgbClr val="C00000"/>
              </a:solidFill>
              <a:effectLst/>
              <a:latin typeface="Arial Rounded MT Bold" pitchFamily="34" charset="0"/>
            </a:endParaRPr>
          </a:p>
        </p:txBody>
      </p:sp>
      <p:sp>
        <p:nvSpPr>
          <p:cNvPr id="5" name="Rectangle 4"/>
          <p:cNvSpPr/>
          <p:nvPr/>
        </p:nvSpPr>
        <p:spPr>
          <a:xfrm>
            <a:off x="381000" y="1524000"/>
            <a:ext cx="8382000"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b="1" dirty="0" smtClean="0"/>
              <a:t>ALWAYS TAKE GOOD CARE OF YOUR TEETH SO YOU WILL NOT BECOME LIKE </a:t>
            </a:r>
            <a:r>
              <a:rPr lang="en-US" sz="3200" b="1" dirty="0" smtClean="0"/>
              <a:t>THIS</a:t>
            </a:r>
            <a:endParaRPr lang="en-US" sz="3200" b="1" dirty="0"/>
          </a:p>
        </p:txBody>
      </p:sp>
      <p:pic>
        <p:nvPicPr>
          <p:cNvPr id="5122" name="Picture 2" descr="https://encrypted-tbn0.gstatic.com/images?q=tbn:ANd9GcQe8o_qpOQl8zZf5SKJLsXc_L2q5cJ448jI1fZk-LaagEoVKVsW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47907"/>
            <a:ext cx="4614906" cy="34567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21" y="3529018"/>
            <a:ext cx="903384" cy="151264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902" y="2769955"/>
            <a:ext cx="903384" cy="151264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765" y="3529018"/>
            <a:ext cx="903384" cy="151264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405" y="4791992"/>
            <a:ext cx="903384" cy="1512642"/>
          </a:xfrm>
          <a:prstGeom prst="rect">
            <a:avLst/>
          </a:prstGeom>
        </p:spPr>
      </p:pic>
    </p:spTree>
    <p:extLst>
      <p:ext uri="{BB962C8B-B14F-4D97-AF65-F5344CB8AC3E}">
        <p14:creationId xmlns:p14="http://schemas.microsoft.com/office/powerpoint/2010/main" val="311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500" fill="hold"/>
                                        <p:tgtEl>
                                          <p:spTgt spid="5122"/>
                                        </p:tgtEl>
                                        <p:attrNameLst>
                                          <p:attrName>ppt_w</p:attrName>
                                        </p:attrNameLst>
                                      </p:cBhvr>
                                      <p:tavLst>
                                        <p:tav tm="0">
                                          <p:val>
                                            <p:fltVal val="0"/>
                                          </p:val>
                                        </p:tav>
                                        <p:tav tm="100000">
                                          <p:val>
                                            <p:strVal val="#ppt_w"/>
                                          </p:val>
                                        </p:tav>
                                      </p:tavLst>
                                    </p:anim>
                                    <p:anim calcmode="lin" valueType="num">
                                      <p:cBhvr>
                                        <p:cTn id="14" dur="500" fill="hold"/>
                                        <p:tgtEl>
                                          <p:spTgt spid="5122"/>
                                        </p:tgtEl>
                                        <p:attrNameLst>
                                          <p:attrName>ppt_h</p:attrName>
                                        </p:attrNameLst>
                                      </p:cBhvr>
                                      <p:tavLst>
                                        <p:tav tm="0">
                                          <p:val>
                                            <p:fltVal val="0"/>
                                          </p:val>
                                        </p:tav>
                                        <p:tav tm="100000">
                                          <p:val>
                                            <p:strVal val="#ppt_h"/>
                                          </p:val>
                                        </p:tav>
                                      </p:tavLst>
                                    </p:anim>
                                    <p:animEffect transition="in" filter="fade">
                                      <p:cBhvr>
                                        <p:cTn id="15" dur="500"/>
                                        <p:tgtEl>
                                          <p:spTgt spid="5122"/>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11"/>
                                        </p:tgtEl>
                                        <p:attrNameLst>
                                          <p:attrName>r</p:attrName>
                                        </p:attrNameLst>
                                      </p:cBhvr>
                                    </p:animRot>
                                    <p:animRot by="-240000">
                                      <p:cBhvr>
                                        <p:cTn id="36" dur="200" fill="hold">
                                          <p:stCondLst>
                                            <p:cond delay="200"/>
                                          </p:stCondLst>
                                        </p:cTn>
                                        <p:tgtEl>
                                          <p:spTgt spid="11"/>
                                        </p:tgtEl>
                                        <p:attrNameLst>
                                          <p:attrName>r</p:attrName>
                                        </p:attrNameLst>
                                      </p:cBhvr>
                                    </p:animRot>
                                    <p:animRot by="240000">
                                      <p:cBhvr>
                                        <p:cTn id="37" dur="200" fill="hold">
                                          <p:stCondLst>
                                            <p:cond delay="400"/>
                                          </p:stCondLst>
                                        </p:cTn>
                                        <p:tgtEl>
                                          <p:spTgt spid="11"/>
                                        </p:tgtEl>
                                        <p:attrNameLst>
                                          <p:attrName>r</p:attrName>
                                        </p:attrNameLst>
                                      </p:cBhvr>
                                    </p:animRot>
                                    <p:animRot by="-240000">
                                      <p:cBhvr>
                                        <p:cTn id="38" dur="200" fill="hold">
                                          <p:stCondLst>
                                            <p:cond delay="600"/>
                                          </p:stCondLst>
                                        </p:cTn>
                                        <p:tgtEl>
                                          <p:spTgt spid="11"/>
                                        </p:tgtEl>
                                        <p:attrNameLst>
                                          <p:attrName>r</p:attrName>
                                        </p:attrNameLst>
                                      </p:cBhvr>
                                    </p:animRot>
                                    <p:animRot by="120000">
                                      <p:cBhvr>
                                        <p:cTn id="3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fontScale="90000"/>
          </a:bodyPr>
          <a:lstStyle/>
          <a:p>
            <a:r>
              <a:rPr lang="en-US" b="1" dirty="0" smtClean="0">
                <a:solidFill>
                  <a:srgbClr val="C00000"/>
                </a:solidFill>
                <a:effectLst/>
                <a:latin typeface="Arial Rounded MT Bold" pitchFamily="34" charset="0"/>
              </a:rPr>
              <a:t>Parts of the teeth  and functions</a:t>
            </a:r>
            <a:endParaRPr lang="en-US" b="1" dirty="0">
              <a:solidFill>
                <a:srgbClr val="C00000"/>
              </a:solidFill>
              <a:effectLst/>
              <a:latin typeface="Arial Rounded MT Bold" pitchFamily="34" charset="0"/>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219200"/>
            <a:ext cx="5821680" cy="546174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3400" y="2247900"/>
            <a:ext cx="2084832" cy="2171700"/>
          </a:xfrm>
          <a:prstGeom prst="rect">
            <a:avLst/>
          </a:prstGeom>
        </p:spPr>
      </p:pic>
    </p:spTree>
    <p:extLst>
      <p:ext uri="{BB962C8B-B14F-4D97-AF65-F5344CB8AC3E}">
        <p14:creationId xmlns:p14="http://schemas.microsoft.com/office/powerpoint/2010/main" val="1794940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5100" y="1524000"/>
            <a:ext cx="37338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4800" b="1" dirty="0" smtClean="0"/>
              <a:t>THANK YOU!!!</a:t>
            </a:r>
            <a:endParaRPr lang="en-US" sz="4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623" y="2895600"/>
            <a:ext cx="3150753" cy="3429642"/>
          </a:xfrm>
          <a:prstGeom prst="rect">
            <a:avLst/>
          </a:prstGeom>
        </p:spPr>
      </p:pic>
    </p:spTree>
    <p:extLst>
      <p:ext uri="{BB962C8B-B14F-4D97-AF65-F5344CB8AC3E}">
        <p14:creationId xmlns:p14="http://schemas.microsoft.com/office/powerpoint/2010/main" val="7131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fontScale="90000"/>
          </a:bodyPr>
          <a:lstStyle/>
          <a:p>
            <a:r>
              <a:rPr lang="en-US" b="1" dirty="0" smtClean="0">
                <a:solidFill>
                  <a:srgbClr val="C00000"/>
                </a:solidFill>
                <a:effectLst/>
                <a:latin typeface="Arial Rounded MT Bold" pitchFamily="34" charset="0"/>
              </a:rPr>
              <a:t>Parts of the teeth  and functions</a:t>
            </a:r>
            <a:endParaRPr lang="en-US" b="1" dirty="0">
              <a:solidFill>
                <a:srgbClr val="C00000"/>
              </a:solidFill>
              <a:effectLst/>
              <a:latin typeface="Arial Rounded MT Bold"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310" y="1224116"/>
            <a:ext cx="5943600" cy="533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8800"/>
            <a:ext cx="2049780" cy="2781844"/>
          </a:xfrm>
          <a:prstGeom prst="rect">
            <a:avLst/>
          </a:prstGeom>
        </p:spPr>
      </p:pic>
    </p:spTree>
    <p:extLst>
      <p:ext uri="{BB962C8B-B14F-4D97-AF65-F5344CB8AC3E}">
        <p14:creationId xmlns:p14="http://schemas.microsoft.com/office/powerpoint/2010/main" val="22368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838200"/>
          </a:xfrm>
        </p:spPr>
        <p:txBody>
          <a:bodyPr/>
          <a:lstStyle/>
          <a:p>
            <a:r>
              <a:rPr lang="en-US" b="1" dirty="0" smtClean="0">
                <a:solidFill>
                  <a:srgbClr val="C00000"/>
                </a:solidFill>
                <a:effectLst/>
                <a:latin typeface="Arial Rounded MT Bold" pitchFamily="34" charset="0"/>
              </a:rPr>
              <a:t>Central Incisors</a:t>
            </a:r>
            <a:endParaRPr lang="en-US" b="1" dirty="0">
              <a:solidFill>
                <a:srgbClr val="C00000"/>
              </a:solidFill>
              <a:effectLst/>
              <a:latin typeface="Arial Rounded MT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2358813"/>
            <a:ext cx="5334000" cy="4148667"/>
          </a:xfrm>
          <a:solidFill>
            <a:schemeClr val="accent5">
              <a:lumMod val="50000"/>
            </a:schemeClr>
          </a:solidFill>
        </p:spPr>
      </p:pic>
      <p:sp>
        <p:nvSpPr>
          <p:cNvPr id="5" name="TextBox 4"/>
          <p:cNvSpPr txBox="1"/>
          <p:nvPr/>
        </p:nvSpPr>
        <p:spPr>
          <a:xfrm>
            <a:off x="457200" y="1066800"/>
            <a:ext cx="8229600" cy="1200329"/>
          </a:xfrm>
          <a:prstGeom prst="rect">
            <a:avLst/>
          </a:prstGeom>
          <a:noFill/>
        </p:spPr>
        <p:txBody>
          <a:bodyPr wrap="square" rtlCol="0">
            <a:spAutoFit/>
          </a:bodyPr>
          <a:lstStyle/>
          <a:p>
            <a:pPr algn="just"/>
            <a:r>
              <a:rPr lang="en-US" b="1" i="1" dirty="0" smtClean="0">
                <a:latin typeface="Arial Narrow" pitchFamily="34" charset="0"/>
              </a:rPr>
              <a:t>is </a:t>
            </a:r>
            <a:r>
              <a:rPr lang="en-US" b="1" i="1" dirty="0">
                <a:latin typeface="Arial Narrow" pitchFamily="34" charset="0"/>
              </a:rPr>
              <a:t>a human tooth in the front upper jaw, or maxilla, and is usually the most visible of all teeth in the mouth. It is located mesial (closer to the midline of the face) to the maxillary lateral incisor. </a:t>
            </a:r>
            <a:r>
              <a:rPr lang="en-US" b="1" i="1" dirty="0" smtClean="0">
                <a:latin typeface="Arial Narrow" pitchFamily="34" charset="0"/>
              </a:rPr>
              <a:t> As </a:t>
            </a:r>
            <a:r>
              <a:rPr lang="en-US" b="1" i="1" dirty="0">
                <a:latin typeface="Arial Narrow" pitchFamily="34" charset="0"/>
              </a:rPr>
              <a:t>with all incisors, their function is for shearing or cutting food during mastication (chewin</a:t>
            </a:r>
            <a:r>
              <a:rPr lang="en-US" dirty="0">
                <a:latin typeface="Arial Narrow" pitchFamily="34" charset="0"/>
              </a:rPr>
              <a:t>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11780323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900" fill="hold"/>
                                        <p:tgtEl>
                                          <p:spTgt spid="3"/>
                                        </p:tgtEl>
                                        <p:attrNameLst>
                                          <p:attrName>ppt_x</p:attrName>
                                        </p:attrNameLst>
                                      </p:cBhvr>
                                      <p:tavLst>
                                        <p:tav tm="0">
                                          <p:val>
                                            <p:strVal val="0-#ppt_w/2"/>
                                          </p:val>
                                        </p:tav>
                                        <p:tav tm="100000">
                                          <p:val>
                                            <p:strVal val="#ppt_x"/>
                                          </p:val>
                                        </p:tav>
                                      </p:tavLst>
                                    </p:anim>
                                    <p:anim calcmode="lin" valueType="num">
                                      <p:cBhvr additive="base">
                                        <p:cTn id="20" dur="9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838200"/>
          </a:xfrm>
        </p:spPr>
        <p:txBody>
          <a:bodyPr/>
          <a:lstStyle/>
          <a:p>
            <a:r>
              <a:rPr lang="en-US" b="1" dirty="0" smtClean="0">
                <a:solidFill>
                  <a:srgbClr val="C00000"/>
                </a:solidFill>
                <a:effectLst/>
                <a:latin typeface="Arial Rounded MT Bold" pitchFamily="34" charset="0"/>
              </a:rPr>
              <a:t>Lateral Incisors</a:t>
            </a:r>
            <a:endParaRPr lang="en-US" b="1" dirty="0">
              <a:solidFill>
                <a:srgbClr val="C00000"/>
              </a:solidFill>
              <a:effectLst/>
              <a:latin typeface="Arial Rounded MT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438400"/>
            <a:ext cx="5486400" cy="4225386"/>
          </a:xfrm>
        </p:spPr>
      </p:pic>
      <p:sp>
        <p:nvSpPr>
          <p:cNvPr id="5" name="TextBox 4"/>
          <p:cNvSpPr txBox="1"/>
          <p:nvPr/>
        </p:nvSpPr>
        <p:spPr>
          <a:xfrm>
            <a:off x="457200" y="1066800"/>
            <a:ext cx="8229600" cy="1200329"/>
          </a:xfrm>
          <a:prstGeom prst="rect">
            <a:avLst/>
          </a:prstGeom>
          <a:noFill/>
        </p:spPr>
        <p:txBody>
          <a:bodyPr wrap="square" rtlCol="0">
            <a:spAutoFit/>
          </a:bodyPr>
          <a:lstStyle/>
          <a:p>
            <a:pPr algn="just"/>
            <a:r>
              <a:rPr lang="en-US" b="1" i="1" dirty="0" smtClean="0">
                <a:latin typeface="Arial Narrow" pitchFamily="34" charset="0"/>
              </a:rPr>
              <a:t>are </a:t>
            </a:r>
            <a:r>
              <a:rPr lang="en-US" b="1" i="1" dirty="0">
                <a:latin typeface="Arial Narrow" pitchFamily="34" charset="0"/>
              </a:rPr>
              <a:t>a pair of upper (maxillary) teeth that are located distally (away from the midline of the face) from both maxillary central incisors of the mouth and </a:t>
            </a:r>
            <a:r>
              <a:rPr lang="en-US" b="1" i="1" dirty="0" smtClean="0">
                <a:latin typeface="Arial Narrow" pitchFamily="34" charset="0"/>
              </a:rPr>
              <a:t>mesial </a:t>
            </a:r>
            <a:r>
              <a:rPr lang="en-US" b="1" i="1" dirty="0">
                <a:latin typeface="Arial Narrow" pitchFamily="34" charset="0"/>
              </a:rPr>
              <a:t>(toward the midline of the face) from both maxillary canines. As with all incisors, their function is </a:t>
            </a:r>
            <a:r>
              <a:rPr lang="en-US" b="1" i="1" dirty="0" smtClean="0">
                <a:latin typeface="Arial Narrow" pitchFamily="34" charset="0"/>
              </a:rPr>
              <a:t>for shearing</a:t>
            </a:r>
            <a:r>
              <a:rPr lang="en-US" b="1" i="1" dirty="0">
                <a:latin typeface="Arial Narrow" pitchFamily="34" charset="0"/>
              </a:rPr>
              <a:t> or cutting food during mastication, commonly known as chewing.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38810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Horizontal)">
                                      <p:cBhvr>
                                        <p:cTn id="14" dur="14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400" fill="hold"/>
                                        <p:tgtEl>
                                          <p:spTgt spid="5"/>
                                        </p:tgtEl>
                                        <p:attrNameLst>
                                          <p:attrName>ppt_w</p:attrName>
                                        </p:attrNameLst>
                                      </p:cBhvr>
                                      <p:tavLst>
                                        <p:tav tm="0">
                                          <p:val>
                                            <p:fltVal val="0"/>
                                          </p:val>
                                        </p:tav>
                                        <p:tav tm="100000">
                                          <p:val>
                                            <p:strVal val="#ppt_w"/>
                                          </p:val>
                                        </p:tav>
                                      </p:tavLst>
                                    </p:anim>
                                    <p:anim calcmode="lin" valueType="num">
                                      <p:cBhvr>
                                        <p:cTn id="20" dur="1400" fill="hold"/>
                                        <p:tgtEl>
                                          <p:spTgt spid="5"/>
                                        </p:tgtEl>
                                        <p:attrNameLst>
                                          <p:attrName>ppt_h</p:attrName>
                                        </p:attrNameLst>
                                      </p:cBhvr>
                                      <p:tavLst>
                                        <p:tav tm="0">
                                          <p:val>
                                            <p:fltVal val="0"/>
                                          </p:val>
                                        </p:tav>
                                        <p:tav tm="100000">
                                          <p:val>
                                            <p:strVal val="#ppt_h"/>
                                          </p:val>
                                        </p:tav>
                                      </p:tavLst>
                                    </p:anim>
                                    <p:animEffect transition="in" filter="fade">
                                      <p:cBhvr>
                                        <p:cTn id="21" dur="14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b="1" dirty="0" smtClean="0">
                <a:solidFill>
                  <a:srgbClr val="C00000"/>
                </a:solidFill>
                <a:effectLst/>
                <a:latin typeface="Arial Rounded MT Bold" pitchFamily="34" charset="0"/>
              </a:rPr>
              <a:t>Canine</a:t>
            </a:r>
            <a:endParaRPr lang="en-US" b="1" dirty="0">
              <a:solidFill>
                <a:srgbClr val="C00000"/>
              </a:solidFill>
              <a:effectLst/>
              <a:latin typeface="Arial Rounded MT Bold"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544128"/>
            <a:ext cx="5486400" cy="4244569"/>
          </a:xfrm>
        </p:spPr>
      </p:pic>
      <p:sp>
        <p:nvSpPr>
          <p:cNvPr id="7" name="TextBox 6"/>
          <p:cNvSpPr txBox="1"/>
          <p:nvPr/>
        </p:nvSpPr>
        <p:spPr>
          <a:xfrm>
            <a:off x="457200" y="1066800"/>
            <a:ext cx="8229600" cy="1477328"/>
          </a:xfrm>
          <a:prstGeom prst="rect">
            <a:avLst/>
          </a:prstGeom>
          <a:noFill/>
        </p:spPr>
        <p:txBody>
          <a:bodyPr wrap="square" rtlCol="0">
            <a:spAutoFit/>
          </a:bodyPr>
          <a:lstStyle/>
          <a:p>
            <a:pPr algn="just"/>
            <a:r>
              <a:rPr lang="en-US" b="1" i="1" dirty="0">
                <a:latin typeface="Arial Narrow" pitchFamily="34" charset="0"/>
              </a:rPr>
              <a:t>is the tooth located laterally (away from the midline of the face) from both maxillary lateral incisors of the mouth but mesial (toward the midline of the face) from both maxillary first premolars. Both the maxillary and mandibular canines are called the "cornerstone" of the mouth because they are all located three teeth away from the midline, and separate the premolars from the incisors.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11814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C00000"/>
                </a:solidFill>
                <a:effectLst/>
                <a:latin typeface="Arial Rounded MT Bold" pitchFamily="34" charset="0"/>
              </a:rPr>
              <a:t>1</a:t>
            </a:r>
            <a:r>
              <a:rPr lang="en-US" b="1" baseline="30000" dirty="0" smtClean="0">
                <a:solidFill>
                  <a:srgbClr val="C00000"/>
                </a:solidFill>
                <a:effectLst/>
                <a:latin typeface="Arial Rounded MT Bold" pitchFamily="34" charset="0"/>
              </a:rPr>
              <a:t>st</a:t>
            </a:r>
            <a:r>
              <a:rPr lang="en-US" b="1" dirty="0" smtClean="0">
                <a:solidFill>
                  <a:srgbClr val="C00000"/>
                </a:solidFill>
                <a:effectLst/>
                <a:latin typeface="Arial Rounded MT Bold" pitchFamily="34" charset="0"/>
              </a:rPr>
              <a:t> Premolar</a:t>
            </a:r>
            <a:endParaRPr lang="en-US" b="1" dirty="0">
              <a:solidFill>
                <a:srgbClr val="C00000"/>
              </a:solidFill>
              <a:effectLst/>
              <a:latin typeface="Arial Rounded MT Bold"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463012"/>
            <a:ext cx="5486400" cy="4267200"/>
          </a:xfrm>
        </p:spPr>
      </p:pic>
      <p:sp>
        <p:nvSpPr>
          <p:cNvPr id="7" name="TextBox 6"/>
          <p:cNvSpPr txBox="1"/>
          <p:nvPr/>
        </p:nvSpPr>
        <p:spPr>
          <a:xfrm>
            <a:off x="457200" y="1066800"/>
            <a:ext cx="8153401" cy="1477328"/>
          </a:xfrm>
          <a:prstGeom prst="rect">
            <a:avLst/>
          </a:prstGeom>
          <a:noFill/>
        </p:spPr>
        <p:txBody>
          <a:bodyPr wrap="square" rtlCol="0">
            <a:spAutoFit/>
          </a:bodyPr>
          <a:lstStyle/>
          <a:p>
            <a:pPr algn="just"/>
            <a:r>
              <a:rPr lang="en-US" b="1" i="1" dirty="0" smtClean="0">
                <a:latin typeface="Arial Narrow" pitchFamily="34" charset="0"/>
              </a:rPr>
              <a:t>is </a:t>
            </a:r>
            <a:r>
              <a:rPr lang="en-US" b="1" i="1" dirty="0">
                <a:latin typeface="Arial Narrow" pitchFamily="34" charset="0"/>
              </a:rPr>
              <a:t>one of two teeth located in the upper jaw, laterally (away from the midline of the face) from both the maxillary canines of the mouth but mesial (toward the midline of the face) from both maxillary second premolars. The function of this premolar is similar to that of canines in regard to tearing being the principal action during mastication, commonly known as chewing.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3197942"/>
            <a:ext cx="2087880" cy="2185444"/>
          </a:xfrm>
          <a:prstGeom prst="rect">
            <a:avLst/>
          </a:prstGeom>
        </p:spPr>
      </p:pic>
    </p:spTree>
    <p:extLst>
      <p:ext uri="{BB962C8B-B14F-4D97-AF65-F5344CB8AC3E}">
        <p14:creationId xmlns:p14="http://schemas.microsoft.com/office/powerpoint/2010/main" val="413202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b="1" dirty="0" smtClean="0">
                <a:solidFill>
                  <a:srgbClr val="C00000"/>
                </a:solidFill>
                <a:effectLst/>
                <a:latin typeface="Arial Rounded MT Bold" pitchFamily="34" charset="0"/>
              </a:rPr>
              <a:t>2</a:t>
            </a:r>
            <a:r>
              <a:rPr lang="en-US" b="1" baseline="30000" dirty="0" smtClean="0">
                <a:solidFill>
                  <a:srgbClr val="C00000"/>
                </a:solidFill>
                <a:effectLst/>
                <a:latin typeface="Arial Rounded MT Bold" pitchFamily="34" charset="0"/>
              </a:rPr>
              <a:t>nd</a:t>
            </a:r>
            <a:r>
              <a:rPr lang="en-US" b="1" dirty="0" smtClean="0">
                <a:solidFill>
                  <a:srgbClr val="C00000"/>
                </a:solidFill>
                <a:effectLst/>
                <a:latin typeface="Arial Rounded MT Bold" pitchFamily="34" charset="0"/>
              </a:rPr>
              <a:t> Premolar</a:t>
            </a:r>
            <a:endParaRPr lang="en-US" b="1" dirty="0">
              <a:solidFill>
                <a:srgbClr val="C00000"/>
              </a:solidFill>
              <a:effectLst/>
              <a:latin typeface="Arial Rounded MT Bold"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2438400"/>
            <a:ext cx="5486400" cy="4222863"/>
          </a:xfrm>
        </p:spPr>
      </p:pic>
      <p:sp>
        <p:nvSpPr>
          <p:cNvPr id="9" name="TextBox 8"/>
          <p:cNvSpPr txBox="1"/>
          <p:nvPr/>
        </p:nvSpPr>
        <p:spPr>
          <a:xfrm>
            <a:off x="457200" y="1066800"/>
            <a:ext cx="8229600" cy="1477328"/>
          </a:xfrm>
          <a:prstGeom prst="rect">
            <a:avLst/>
          </a:prstGeom>
          <a:noFill/>
        </p:spPr>
        <p:txBody>
          <a:bodyPr wrap="square" rtlCol="0">
            <a:spAutoFit/>
          </a:bodyPr>
          <a:lstStyle/>
          <a:p>
            <a:pPr algn="just"/>
            <a:r>
              <a:rPr lang="en-US" b="1" i="1" dirty="0" smtClean="0">
                <a:latin typeface="Arial Narrow" pitchFamily="34" charset="0"/>
              </a:rPr>
              <a:t>is </a:t>
            </a:r>
            <a:r>
              <a:rPr lang="en-US" b="1" i="1" dirty="0">
                <a:latin typeface="Arial Narrow" pitchFamily="34" charset="0"/>
              </a:rPr>
              <a:t>one of two teeth located in the upper jaw, laterally (away from the midline of the face) from both the maxillary first premolars of the mouth but mesial (toward the midline of the face) from both maxillary first molars. The function of this premolar is similar to that of first molars in regard to grinding being the principal action during mastication, commonly known as chewing.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42584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60" y="228600"/>
            <a:ext cx="8224685" cy="838200"/>
          </a:xfrm>
        </p:spPr>
        <p:txBody>
          <a:bodyPr/>
          <a:lstStyle/>
          <a:p>
            <a:r>
              <a:rPr lang="en-US" b="1" dirty="0" smtClean="0">
                <a:solidFill>
                  <a:srgbClr val="C00000"/>
                </a:solidFill>
                <a:effectLst/>
                <a:latin typeface="Arial Rounded MT Bold" pitchFamily="34" charset="0"/>
              </a:rPr>
              <a:t>1</a:t>
            </a:r>
            <a:r>
              <a:rPr lang="en-US" b="1" baseline="30000" dirty="0" smtClean="0">
                <a:solidFill>
                  <a:srgbClr val="C00000"/>
                </a:solidFill>
                <a:effectLst/>
                <a:latin typeface="Arial Rounded MT Bold" pitchFamily="34" charset="0"/>
              </a:rPr>
              <a:t>st</a:t>
            </a:r>
            <a:r>
              <a:rPr lang="en-US" b="1" dirty="0" smtClean="0">
                <a:solidFill>
                  <a:srgbClr val="C00000"/>
                </a:solidFill>
                <a:effectLst/>
                <a:latin typeface="Arial Rounded MT Bold" pitchFamily="34" charset="0"/>
              </a:rPr>
              <a:t> Molar</a:t>
            </a:r>
            <a:endParaRPr lang="en-US" b="1" dirty="0">
              <a:solidFill>
                <a:srgbClr val="C00000"/>
              </a:solidFill>
              <a:effectLst/>
              <a:latin typeface="Arial Rounded MT Bold"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2362200"/>
            <a:ext cx="5486400" cy="4267200"/>
          </a:xfrm>
        </p:spPr>
      </p:pic>
      <p:sp>
        <p:nvSpPr>
          <p:cNvPr id="5" name="TextBox 4"/>
          <p:cNvSpPr txBox="1"/>
          <p:nvPr/>
        </p:nvSpPr>
        <p:spPr>
          <a:xfrm>
            <a:off x="430161" y="1066800"/>
            <a:ext cx="8224684" cy="1477328"/>
          </a:xfrm>
          <a:prstGeom prst="rect">
            <a:avLst/>
          </a:prstGeom>
          <a:noFill/>
        </p:spPr>
        <p:txBody>
          <a:bodyPr wrap="square" rtlCol="0">
            <a:spAutoFit/>
          </a:bodyPr>
          <a:lstStyle/>
          <a:p>
            <a:pPr algn="just"/>
            <a:r>
              <a:rPr lang="en-US" b="1" i="1" dirty="0" smtClean="0">
                <a:latin typeface="Arial Narrow" pitchFamily="34" charset="0"/>
              </a:rPr>
              <a:t>is </a:t>
            </a:r>
            <a:r>
              <a:rPr lang="en-US" b="1" i="1" dirty="0">
                <a:latin typeface="Arial Narrow" pitchFamily="34" charset="0"/>
              </a:rPr>
              <a:t>the tooth located laterally (away from the midline of the face) from both the maxillary second premolars of the </a:t>
            </a:r>
            <a:r>
              <a:rPr lang="en-US" b="1" i="1" dirty="0" smtClean="0">
                <a:latin typeface="Arial Narrow" pitchFamily="34" charset="0"/>
              </a:rPr>
              <a:t>mouth but </a:t>
            </a:r>
            <a:r>
              <a:rPr lang="en-US" b="1" i="1" dirty="0">
                <a:latin typeface="Arial Narrow" pitchFamily="34" charset="0"/>
              </a:rPr>
              <a:t>mesial (toward the midline of the face) from both maxillary second molars</a:t>
            </a:r>
            <a:r>
              <a:rPr lang="en-US" b="1" i="1" dirty="0" smtClean="0">
                <a:latin typeface="Arial Narrow" pitchFamily="34" charset="0"/>
              </a:rPr>
              <a:t>. The </a:t>
            </a:r>
            <a:r>
              <a:rPr lang="en-US" b="1" i="1" dirty="0">
                <a:latin typeface="Arial Narrow" pitchFamily="34" charset="0"/>
              </a:rPr>
              <a:t>function of this molar is similar to that of all molars in regard to grinding being the principal action during mastication, commonly known as chewing.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00400"/>
            <a:ext cx="2087880" cy="2185444"/>
          </a:xfrm>
          <a:prstGeom prst="rect">
            <a:avLst/>
          </a:prstGeom>
        </p:spPr>
      </p:pic>
    </p:spTree>
    <p:extLst>
      <p:ext uri="{BB962C8B-B14F-4D97-AF65-F5344CB8AC3E}">
        <p14:creationId xmlns:p14="http://schemas.microsoft.com/office/powerpoint/2010/main" val="42214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446</TotalTime>
  <Words>212</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22" baseType="lpstr">
      <vt:lpstr>Trek</vt:lpstr>
      <vt:lpstr>PowerPoint Presentation</vt:lpstr>
      <vt:lpstr>Parts of the teeth  and functions</vt:lpstr>
      <vt:lpstr>Parts of the teeth  and functions</vt:lpstr>
      <vt:lpstr>Central Incisors</vt:lpstr>
      <vt:lpstr>Lateral Incisors</vt:lpstr>
      <vt:lpstr>Canine</vt:lpstr>
      <vt:lpstr>1st Premolar</vt:lpstr>
      <vt:lpstr>2nd Premolar</vt:lpstr>
      <vt:lpstr>1st Molar</vt:lpstr>
      <vt:lpstr>3rd Molar</vt:lpstr>
      <vt:lpstr>2nd Molar</vt:lpstr>
      <vt:lpstr>Eating </vt:lpstr>
      <vt:lpstr>Eating process </vt:lpstr>
      <vt:lpstr>care for your teeth</vt:lpstr>
      <vt:lpstr>Care for your teeth</vt:lpstr>
      <vt:lpstr>Care for your teeth</vt:lpstr>
      <vt:lpstr>Care for your teeth</vt:lpstr>
      <vt:lpstr>Care for your teeth</vt:lpstr>
      <vt:lpstr>Lastly…</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cp:revision>
  <dcterms:created xsi:type="dcterms:W3CDTF">2013-12-16T17:36:16Z</dcterms:created>
  <dcterms:modified xsi:type="dcterms:W3CDTF">2013-12-17T20:44:21Z</dcterms:modified>
</cp:coreProperties>
</file>