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00" r:id="rId1"/>
  </p:sldMasterIdLst>
  <p:notesMasterIdLst>
    <p:notesMasterId r:id="rId12"/>
  </p:notesMasterIdLst>
  <p:sldIdLst>
    <p:sldId id="260" r:id="rId2"/>
    <p:sldId id="257" r:id="rId3"/>
    <p:sldId id="258" r:id="rId4"/>
    <p:sldId id="264" r:id="rId5"/>
    <p:sldId id="263" r:id="rId6"/>
    <p:sldId id="262" r:id="rId7"/>
    <p:sldId id="261" r:id="rId8"/>
    <p:sldId id="268" r:id="rId9"/>
    <p:sldId id="267" r:id="rId10"/>
    <p:sldId id="269" r:id="rId11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56AD84-0A49-4468-A64E-28D83A58A56C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FCB5DD-3833-4CB7-B153-3D989742712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06/02/1435</a:t>
            </a:fld>
            <a:endParaRPr lang="ar-SA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06/02/1435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06/02/1435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925" y="44450"/>
            <a:ext cx="5483225" cy="2746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0" y="404813"/>
            <a:ext cx="9144000" cy="5976937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06/02/1435</a:t>
            </a:fld>
            <a:endParaRPr lang="ar-S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ar-SA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06/02/1435</a:t>
            </a:fld>
            <a:endParaRPr lang="ar-SA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06/02/1435</a:t>
            </a:fld>
            <a:endParaRPr lang="ar-S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06/02/1435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06/02/1435</a:t>
            </a:fld>
            <a:endParaRPr lang="ar-SA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06/02/1435</a:t>
            </a:fld>
            <a:endParaRPr lang="ar-SA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06/02/1435</a:t>
            </a:fld>
            <a:endParaRPr lang="ar-SA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06/02/1435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06/02/1435</a:t>
            </a:fld>
            <a:endParaRPr lang="ar-SA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image" Target="../media/image10.jpeg"/><Relationship Id="rId7" Type="http://schemas.openxmlformats.org/officeDocument/2006/relationships/image" Target="../media/image14.wmf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wmf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WordArt 3"/>
          <p:cNvSpPr>
            <a:spLocks noChangeArrowheads="1" noChangeShapeType="1" noTextEdit="1"/>
          </p:cNvSpPr>
          <p:nvPr/>
        </p:nvSpPr>
        <p:spPr bwMode="auto">
          <a:xfrm>
            <a:off x="1714480" y="1714488"/>
            <a:ext cx="6264275" cy="7334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800" kern="10" dirty="0">
                <a:ln w="12700">
                  <a:solidFill>
                    <a:srgbClr val="3333CC"/>
                  </a:solidFill>
                  <a:miter lim="800000"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Teeth and healthy eating</a:t>
            </a:r>
          </a:p>
        </p:txBody>
      </p:sp>
      <p:pic>
        <p:nvPicPr>
          <p:cNvPr id="2056" name="Picture 8" descr="dancing tooth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00500" y="2822575"/>
            <a:ext cx="2657475" cy="281622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395731" y="2967335"/>
            <a:ext cx="3949543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Done by </a:t>
            </a:r>
          </a:p>
          <a:p>
            <a:pPr algn="ctr"/>
            <a:r>
              <a:rPr lang="en-US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H</a:t>
            </a:r>
            <a:r>
              <a:rPr lang="en-US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anin karam</a:t>
            </a:r>
          </a:p>
          <a:p>
            <a:pPr algn="ctr"/>
            <a:r>
              <a:rPr lang="en-US" sz="5400" b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Class  3B</a:t>
            </a:r>
            <a:endParaRPr lang="en-U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2" name="Text Box 4"/>
          <p:cNvSpPr txBox="1">
            <a:spLocks noChangeArrowheads="1"/>
          </p:cNvSpPr>
          <p:nvPr/>
        </p:nvSpPr>
        <p:spPr bwMode="auto">
          <a:xfrm>
            <a:off x="1928794" y="571480"/>
            <a:ext cx="5286412" cy="3231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just"/>
            <a:r>
              <a:rPr lang="en-GB" sz="2100" dirty="0"/>
              <a:t>How many teeth have you got? Count them.</a:t>
            </a:r>
            <a:endParaRPr lang="en-US" sz="2100" dirty="0"/>
          </a:p>
        </p:txBody>
      </p:sp>
      <p:sp>
        <p:nvSpPr>
          <p:cNvPr id="78853" name="Text Box 5"/>
          <p:cNvSpPr txBox="1">
            <a:spLocks noChangeArrowheads="1"/>
          </p:cNvSpPr>
          <p:nvPr/>
        </p:nvSpPr>
        <p:spPr bwMode="auto">
          <a:xfrm>
            <a:off x="714348" y="1071546"/>
            <a:ext cx="7885105" cy="6413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GB" sz="2100" dirty="0"/>
              <a:t>Draw diagrams showing the shapes of the different teeth you </a:t>
            </a:r>
            <a:r>
              <a:rPr lang="en-GB" sz="2100" dirty="0" smtClean="0"/>
              <a:t>have</a:t>
            </a:r>
            <a:r>
              <a:rPr lang="en-GB" sz="2100" dirty="0"/>
              <a:t>. </a:t>
            </a:r>
          </a:p>
          <a:p>
            <a:pPr algn="ctr"/>
            <a:r>
              <a:rPr lang="en-GB" sz="2100" dirty="0"/>
              <a:t>Why do you think they have different </a:t>
            </a:r>
            <a:r>
              <a:rPr lang="en-GB" sz="2100" dirty="0" smtClean="0"/>
              <a:t>shapes</a:t>
            </a:r>
            <a:r>
              <a:rPr lang="ar-AE" sz="2100" dirty="0" smtClean="0"/>
              <a:t>           </a:t>
            </a:r>
            <a:endParaRPr lang="en-US" sz="2100" dirty="0">
              <a:solidFill>
                <a:srgbClr val="FF6600"/>
              </a:solidFill>
            </a:endParaRPr>
          </a:p>
        </p:txBody>
      </p:sp>
      <p:pic>
        <p:nvPicPr>
          <p:cNvPr id="78854" name="Picture 6" descr="premola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40313" y="2205038"/>
            <a:ext cx="942975" cy="141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8855" name="Picture 7" descr="mola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00900" y="2312988"/>
            <a:ext cx="1581150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8856" name="Picture 8" descr="incisor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1800" y="2205038"/>
            <a:ext cx="1162050" cy="146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8857" name="Picture 9" descr="canine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663825" y="2133600"/>
            <a:ext cx="94297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8858" name="Text Box 10"/>
          <p:cNvSpPr txBox="1">
            <a:spLocks noChangeArrowheads="1"/>
          </p:cNvSpPr>
          <p:nvPr/>
        </p:nvSpPr>
        <p:spPr bwMode="auto">
          <a:xfrm>
            <a:off x="503238" y="4005263"/>
            <a:ext cx="976312" cy="3048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2000">
                <a:solidFill>
                  <a:srgbClr val="FF6600"/>
                </a:solidFill>
              </a:rPr>
              <a:t>Incisors</a:t>
            </a:r>
            <a:endParaRPr lang="en-US" sz="2000">
              <a:solidFill>
                <a:srgbClr val="FF6600"/>
              </a:solidFill>
            </a:endParaRPr>
          </a:p>
        </p:txBody>
      </p:sp>
      <p:sp>
        <p:nvSpPr>
          <p:cNvPr id="78859" name="Text Box 11"/>
          <p:cNvSpPr txBox="1">
            <a:spLocks noChangeArrowheads="1"/>
          </p:cNvSpPr>
          <p:nvPr/>
        </p:nvSpPr>
        <p:spPr bwMode="auto">
          <a:xfrm>
            <a:off x="2627313" y="4005263"/>
            <a:ext cx="901700" cy="3048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2000">
                <a:solidFill>
                  <a:srgbClr val="FF6600"/>
                </a:solidFill>
              </a:rPr>
              <a:t>Canines</a:t>
            </a:r>
            <a:endParaRPr lang="en-US" sz="2000">
              <a:solidFill>
                <a:srgbClr val="FF6600"/>
              </a:solidFill>
            </a:endParaRPr>
          </a:p>
        </p:txBody>
      </p:sp>
      <p:sp>
        <p:nvSpPr>
          <p:cNvPr id="78860" name="Text Box 12"/>
          <p:cNvSpPr txBox="1">
            <a:spLocks noChangeArrowheads="1"/>
          </p:cNvSpPr>
          <p:nvPr/>
        </p:nvSpPr>
        <p:spPr bwMode="auto">
          <a:xfrm>
            <a:off x="4933950" y="4005263"/>
            <a:ext cx="1185863" cy="3048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2000">
                <a:solidFill>
                  <a:srgbClr val="FF6600"/>
                </a:solidFill>
              </a:rPr>
              <a:t>Premolars</a:t>
            </a:r>
            <a:endParaRPr lang="en-US" sz="2000">
              <a:solidFill>
                <a:srgbClr val="FF6600"/>
              </a:solidFill>
            </a:endParaRPr>
          </a:p>
        </p:txBody>
      </p:sp>
      <p:sp>
        <p:nvSpPr>
          <p:cNvPr id="78861" name="Text Box 13"/>
          <p:cNvSpPr txBox="1">
            <a:spLocks noChangeArrowheads="1"/>
          </p:cNvSpPr>
          <p:nvPr/>
        </p:nvSpPr>
        <p:spPr bwMode="auto">
          <a:xfrm>
            <a:off x="7596188" y="3968750"/>
            <a:ext cx="814387" cy="3048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2000">
                <a:solidFill>
                  <a:srgbClr val="FF6600"/>
                </a:solidFill>
              </a:rPr>
              <a:t>Molars</a:t>
            </a:r>
            <a:endParaRPr lang="en-US" sz="2000">
              <a:solidFill>
                <a:srgbClr val="FF6600"/>
              </a:solidFill>
            </a:endParaRPr>
          </a:p>
        </p:txBody>
      </p:sp>
      <p:sp>
        <p:nvSpPr>
          <p:cNvPr id="78862" name="Text Box 14"/>
          <p:cNvSpPr txBox="1">
            <a:spLocks noChangeArrowheads="1"/>
          </p:cNvSpPr>
          <p:nvPr/>
        </p:nvSpPr>
        <p:spPr bwMode="auto">
          <a:xfrm>
            <a:off x="358775" y="4384675"/>
            <a:ext cx="1404938" cy="9144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/>
            <a:r>
              <a:rPr lang="en-GB" sz="2000"/>
              <a:t>Used for cutting food</a:t>
            </a:r>
            <a:endParaRPr lang="en-US" sz="2000"/>
          </a:p>
        </p:txBody>
      </p:sp>
      <p:sp>
        <p:nvSpPr>
          <p:cNvPr id="78863" name="Text Box 15"/>
          <p:cNvSpPr txBox="1">
            <a:spLocks noChangeArrowheads="1"/>
          </p:cNvSpPr>
          <p:nvPr/>
        </p:nvSpPr>
        <p:spPr bwMode="auto">
          <a:xfrm>
            <a:off x="2339975" y="4384675"/>
            <a:ext cx="1404938" cy="9144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/>
            <a:r>
              <a:rPr lang="en-GB" sz="2000"/>
              <a:t>Used for tearing food</a:t>
            </a:r>
            <a:endParaRPr lang="en-US" sz="2000"/>
          </a:p>
        </p:txBody>
      </p:sp>
      <p:sp>
        <p:nvSpPr>
          <p:cNvPr id="78864" name="Text Box 16"/>
          <p:cNvSpPr txBox="1">
            <a:spLocks noChangeArrowheads="1"/>
          </p:cNvSpPr>
          <p:nvPr/>
        </p:nvSpPr>
        <p:spPr bwMode="auto">
          <a:xfrm>
            <a:off x="4824413" y="4405313"/>
            <a:ext cx="1404937" cy="1219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/>
            <a:r>
              <a:rPr lang="en-GB" sz="2000"/>
              <a:t>Used for grinding &amp;</a:t>
            </a:r>
          </a:p>
          <a:p>
            <a:pPr algn="ctr"/>
            <a:r>
              <a:rPr lang="en-GB" sz="2000"/>
              <a:t>chewing food</a:t>
            </a:r>
            <a:endParaRPr lang="en-US" sz="2000"/>
          </a:p>
        </p:txBody>
      </p:sp>
      <p:sp>
        <p:nvSpPr>
          <p:cNvPr id="78865" name="Text Box 17"/>
          <p:cNvSpPr txBox="1">
            <a:spLocks noChangeArrowheads="1"/>
          </p:cNvSpPr>
          <p:nvPr/>
        </p:nvSpPr>
        <p:spPr bwMode="auto">
          <a:xfrm>
            <a:off x="7272338" y="4384675"/>
            <a:ext cx="1404937" cy="1219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/>
            <a:r>
              <a:rPr lang="en-GB" sz="2000"/>
              <a:t>Used for grinding &amp;</a:t>
            </a:r>
          </a:p>
          <a:p>
            <a:pPr algn="ctr"/>
            <a:r>
              <a:rPr lang="en-GB" sz="2000"/>
              <a:t>chewing food</a:t>
            </a:r>
            <a:endParaRPr lang="en-US" sz="2000"/>
          </a:p>
        </p:txBody>
      </p:sp>
      <p:sp>
        <p:nvSpPr>
          <p:cNvPr id="78866" name="Text Box 18"/>
          <p:cNvSpPr txBox="1">
            <a:spLocks noChangeArrowheads="1"/>
          </p:cNvSpPr>
          <p:nvPr/>
        </p:nvSpPr>
        <p:spPr bwMode="auto">
          <a:xfrm>
            <a:off x="4500563" y="5661025"/>
            <a:ext cx="2087562" cy="5492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/>
            <a:r>
              <a:rPr lang="en-GB" sz="1800" b="0">
                <a:solidFill>
                  <a:srgbClr val="006600"/>
                </a:solidFill>
              </a:rPr>
              <a:t>(Only appear in adult set of teeth)</a:t>
            </a:r>
            <a:endParaRPr lang="en-US" sz="1800" b="0">
              <a:solidFill>
                <a:srgbClr val="00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8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8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8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78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78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788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78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788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78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788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78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788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78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78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788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2" grpId="0"/>
      <p:bldP spid="78853" grpId="0"/>
      <p:bldP spid="78858" grpId="0"/>
      <p:bldP spid="78859" grpId="0"/>
      <p:bldP spid="78860" grpId="0"/>
      <p:bldP spid="78861" grpId="0"/>
      <p:bldP spid="78862" grpId="0"/>
      <p:bldP spid="78863" grpId="0"/>
      <p:bldP spid="78864" grpId="0"/>
      <p:bldP spid="78865" grpId="0"/>
      <p:bldP spid="7886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9933" name="Group 61"/>
          <p:cNvGraphicFramePr>
            <a:graphicFrameLocks noGrp="1"/>
          </p:cNvGraphicFramePr>
          <p:nvPr>
            <p:ph type="tbl" idx="1"/>
          </p:nvPr>
        </p:nvGraphicFramePr>
        <p:xfrm>
          <a:off x="0" y="404813"/>
          <a:ext cx="9144000" cy="5976939"/>
        </p:xfrm>
        <a:graphic>
          <a:graphicData uri="http://schemas.openxmlformats.org/drawingml/2006/table">
            <a:tbl>
              <a:tblPr/>
              <a:tblGrid>
                <a:gridCol w="2286000"/>
                <a:gridCol w="2286000"/>
                <a:gridCol w="2286000"/>
                <a:gridCol w="2286000"/>
              </a:tblGrid>
              <a:tr h="2214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Picture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941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Name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66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66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66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939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Used for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66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66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66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941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Position in mouth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66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66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66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939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Reason tooth is useful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66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66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66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12324" name="Picture 62" descr="canin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56213" y="692150"/>
            <a:ext cx="94297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25" name="Picture 63" descr="mola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00900" y="873125"/>
            <a:ext cx="1581150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26" name="Picture 64" descr="incisor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08288" y="728663"/>
            <a:ext cx="1162050" cy="146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9937" name="Text Box 65"/>
          <p:cNvSpPr txBox="1">
            <a:spLocks noChangeArrowheads="1"/>
          </p:cNvSpPr>
          <p:nvPr/>
        </p:nvSpPr>
        <p:spPr bwMode="auto">
          <a:xfrm>
            <a:off x="2771775" y="3716338"/>
            <a:ext cx="1476375" cy="6096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GB" sz="2000" b="0">
                <a:solidFill>
                  <a:srgbClr val="FF6600"/>
                </a:solidFill>
              </a:rPr>
              <a:t>Cutting and biting food</a:t>
            </a:r>
            <a:endParaRPr lang="en-US" sz="2000"/>
          </a:p>
        </p:txBody>
      </p:sp>
      <p:sp>
        <p:nvSpPr>
          <p:cNvPr id="79938" name="Text Box 66"/>
          <p:cNvSpPr txBox="1">
            <a:spLocks noChangeArrowheads="1"/>
          </p:cNvSpPr>
          <p:nvPr/>
        </p:nvSpPr>
        <p:spPr bwMode="auto">
          <a:xfrm>
            <a:off x="4932363" y="3860800"/>
            <a:ext cx="1525587" cy="3048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20000"/>
              </a:spcBef>
            </a:pPr>
            <a:r>
              <a:rPr lang="en-GB" sz="2000" b="0">
                <a:solidFill>
                  <a:srgbClr val="FF6600"/>
                </a:solidFill>
              </a:rPr>
              <a:t>Tearing food</a:t>
            </a:r>
            <a:endParaRPr lang="en-US" sz="2000"/>
          </a:p>
        </p:txBody>
      </p:sp>
      <p:sp>
        <p:nvSpPr>
          <p:cNvPr id="79939" name="Text Box 67"/>
          <p:cNvSpPr txBox="1">
            <a:spLocks noChangeArrowheads="1"/>
          </p:cNvSpPr>
          <p:nvPr/>
        </p:nvSpPr>
        <p:spPr bwMode="auto">
          <a:xfrm>
            <a:off x="7019925" y="3716338"/>
            <a:ext cx="1908175" cy="6096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GB" sz="2000" b="0">
                <a:solidFill>
                  <a:srgbClr val="FF6600"/>
                </a:solidFill>
              </a:rPr>
              <a:t>Grinding and chewing food</a:t>
            </a:r>
            <a:endParaRPr lang="en-US" sz="2000"/>
          </a:p>
        </p:txBody>
      </p:sp>
      <p:sp>
        <p:nvSpPr>
          <p:cNvPr id="79940" name="Text Box 68"/>
          <p:cNvSpPr txBox="1">
            <a:spLocks noChangeArrowheads="1"/>
          </p:cNvSpPr>
          <p:nvPr/>
        </p:nvSpPr>
        <p:spPr bwMode="auto">
          <a:xfrm>
            <a:off x="3095625" y="4833938"/>
            <a:ext cx="661988" cy="3048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2000" b="0">
                <a:solidFill>
                  <a:srgbClr val="FF6600"/>
                </a:solidFill>
              </a:rPr>
              <a:t>Front</a:t>
            </a:r>
            <a:endParaRPr lang="en-US" sz="2000" b="0">
              <a:solidFill>
                <a:srgbClr val="FF6600"/>
              </a:solidFill>
            </a:endParaRPr>
          </a:p>
        </p:txBody>
      </p:sp>
      <p:sp>
        <p:nvSpPr>
          <p:cNvPr id="79941" name="Text Box 69"/>
          <p:cNvSpPr txBox="1">
            <a:spLocks noChangeArrowheads="1"/>
          </p:cNvSpPr>
          <p:nvPr/>
        </p:nvSpPr>
        <p:spPr bwMode="auto">
          <a:xfrm>
            <a:off x="4908550" y="4833938"/>
            <a:ext cx="1643063" cy="3048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20000"/>
              </a:spcBef>
            </a:pPr>
            <a:r>
              <a:rPr lang="en-GB" sz="2000" b="0">
                <a:solidFill>
                  <a:srgbClr val="FF6600"/>
                </a:solidFill>
              </a:rPr>
              <a:t>Front corners</a:t>
            </a:r>
            <a:endParaRPr lang="en-US" sz="2000"/>
          </a:p>
        </p:txBody>
      </p:sp>
      <p:sp>
        <p:nvSpPr>
          <p:cNvPr id="79942" name="Text Box 70"/>
          <p:cNvSpPr txBox="1">
            <a:spLocks noChangeArrowheads="1"/>
          </p:cNvSpPr>
          <p:nvPr/>
        </p:nvSpPr>
        <p:spPr bwMode="auto">
          <a:xfrm>
            <a:off x="7740650" y="4833938"/>
            <a:ext cx="557213" cy="3048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2000" b="0">
                <a:solidFill>
                  <a:srgbClr val="FF6600"/>
                </a:solidFill>
              </a:rPr>
              <a:t>Back</a:t>
            </a:r>
            <a:endParaRPr lang="en-US" sz="2000" b="0">
              <a:solidFill>
                <a:srgbClr val="FF6600"/>
              </a:solidFill>
            </a:endParaRPr>
          </a:p>
        </p:txBody>
      </p:sp>
      <p:sp>
        <p:nvSpPr>
          <p:cNvPr id="79943" name="Text Box 71"/>
          <p:cNvSpPr txBox="1">
            <a:spLocks noChangeArrowheads="1"/>
          </p:cNvSpPr>
          <p:nvPr/>
        </p:nvSpPr>
        <p:spPr bwMode="auto">
          <a:xfrm>
            <a:off x="2376488" y="5445125"/>
            <a:ext cx="2087562" cy="9144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GB" sz="2000" b="0">
                <a:solidFill>
                  <a:srgbClr val="FF6600"/>
                </a:solidFill>
              </a:rPr>
              <a:t>Wide thin edge for cutting through food</a:t>
            </a:r>
            <a:endParaRPr lang="en-US" sz="2000"/>
          </a:p>
        </p:txBody>
      </p:sp>
      <p:sp>
        <p:nvSpPr>
          <p:cNvPr id="79944" name="Text Box 72"/>
          <p:cNvSpPr txBox="1">
            <a:spLocks noChangeArrowheads="1"/>
          </p:cNvSpPr>
          <p:nvPr/>
        </p:nvSpPr>
        <p:spPr bwMode="auto">
          <a:xfrm>
            <a:off x="4643438" y="5624513"/>
            <a:ext cx="2124075" cy="6096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GB" sz="2000" b="0">
                <a:solidFill>
                  <a:srgbClr val="FF6600"/>
                </a:solidFill>
              </a:rPr>
              <a:t>Pointed end for tearing food</a:t>
            </a:r>
            <a:endParaRPr lang="en-US" sz="2000"/>
          </a:p>
        </p:txBody>
      </p:sp>
      <p:sp>
        <p:nvSpPr>
          <p:cNvPr id="79945" name="Text Box 73"/>
          <p:cNvSpPr txBox="1">
            <a:spLocks noChangeArrowheads="1"/>
          </p:cNvSpPr>
          <p:nvPr/>
        </p:nvSpPr>
        <p:spPr bwMode="auto">
          <a:xfrm>
            <a:off x="6840538" y="5418138"/>
            <a:ext cx="2303462" cy="9144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GB" sz="2000" b="0">
                <a:solidFill>
                  <a:srgbClr val="FF6600"/>
                </a:solidFill>
              </a:rPr>
              <a:t>Flat rough surface for crushing and grinding food</a:t>
            </a:r>
            <a:endParaRPr lang="en-US" sz="2000"/>
          </a:p>
        </p:txBody>
      </p:sp>
      <p:sp>
        <p:nvSpPr>
          <p:cNvPr id="79946" name="Text Box 74"/>
          <p:cNvSpPr txBox="1">
            <a:spLocks noChangeArrowheads="1"/>
          </p:cNvSpPr>
          <p:nvPr/>
        </p:nvSpPr>
        <p:spPr bwMode="auto">
          <a:xfrm>
            <a:off x="2987675" y="2889250"/>
            <a:ext cx="1023938" cy="3651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2400">
                <a:solidFill>
                  <a:srgbClr val="FF6600"/>
                </a:solidFill>
              </a:rPr>
              <a:t>Incisor</a:t>
            </a:r>
            <a:endParaRPr lang="en-US" sz="2400">
              <a:solidFill>
                <a:srgbClr val="FF6600"/>
              </a:solidFill>
            </a:endParaRPr>
          </a:p>
        </p:txBody>
      </p:sp>
      <p:sp>
        <p:nvSpPr>
          <p:cNvPr id="79947" name="Text Box 75"/>
          <p:cNvSpPr txBox="1">
            <a:spLocks noChangeArrowheads="1"/>
          </p:cNvSpPr>
          <p:nvPr/>
        </p:nvSpPr>
        <p:spPr bwMode="auto">
          <a:xfrm>
            <a:off x="5221288" y="2889250"/>
            <a:ext cx="935037" cy="3651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2400">
                <a:solidFill>
                  <a:srgbClr val="FF6600"/>
                </a:solidFill>
              </a:rPr>
              <a:t>Canine</a:t>
            </a:r>
            <a:endParaRPr lang="en-US" sz="2400">
              <a:solidFill>
                <a:srgbClr val="FF6600"/>
              </a:solidFill>
            </a:endParaRPr>
          </a:p>
        </p:txBody>
      </p:sp>
      <p:sp>
        <p:nvSpPr>
          <p:cNvPr id="79948" name="Text Box 76"/>
          <p:cNvSpPr txBox="1">
            <a:spLocks noChangeArrowheads="1"/>
          </p:cNvSpPr>
          <p:nvPr/>
        </p:nvSpPr>
        <p:spPr bwMode="auto">
          <a:xfrm>
            <a:off x="7559675" y="2884488"/>
            <a:ext cx="830263" cy="3651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2400">
                <a:solidFill>
                  <a:srgbClr val="FF6600"/>
                </a:solidFill>
              </a:rPr>
              <a:t>Molar</a:t>
            </a:r>
            <a:endParaRPr lang="en-US" sz="2400">
              <a:solidFill>
                <a:srgbClr val="FF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9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99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9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9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9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9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9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9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79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79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79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79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937" grpId="0"/>
      <p:bldP spid="79938" grpId="0"/>
      <p:bldP spid="79939" grpId="0"/>
      <p:bldP spid="79940" grpId="0"/>
      <p:bldP spid="79941" grpId="0"/>
      <p:bldP spid="79942" grpId="0"/>
      <p:bldP spid="79943" grpId="0"/>
      <p:bldP spid="79944" grpId="0"/>
      <p:bldP spid="79945" grpId="0"/>
      <p:bldP spid="79946" grpId="0"/>
      <p:bldP spid="79947" grpId="0"/>
      <p:bldP spid="7994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partsoftoot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68" y="2714620"/>
            <a:ext cx="4267200" cy="3963988"/>
          </a:xfrm>
          <a:prstGeom prst="rect">
            <a:avLst/>
          </a:prstGeom>
          <a:noFill/>
        </p:spPr>
      </p:pic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1663700" y="1447800"/>
            <a:ext cx="73612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GB" sz="3600" b="1">
                <a:solidFill>
                  <a:srgbClr val="FF0066"/>
                </a:solidFill>
              </a:rPr>
              <a:t>What are the parts of a tooth?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360363" y="533400"/>
            <a:ext cx="878363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4000">
                <a:solidFill>
                  <a:srgbClr val="FF0066"/>
                </a:solidFill>
              </a:rPr>
              <a:t>What foods are good for our teeth?</a:t>
            </a:r>
          </a:p>
        </p:txBody>
      </p:sp>
      <p:pic>
        <p:nvPicPr>
          <p:cNvPr id="7172" name="Picture 4" descr="ph02916j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3962400"/>
            <a:ext cx="1625600" cy="2438400"/>
          </a:xfrm>
          <a:prstGeom prst="rect">
            <a:avLst/>
          </a:prstGeom>
          <a:noFill/>
        </p:spPr>
      </p:pic>
      <p:pic>
        <p:nvPicPr>
          <p:cNvPr id="7173" name="Picture 5" descr="ph02764j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81800" y="3962400"/>
            <a:ext cx="2063750" cy="2667000"/>
          </a:xfrm>
          <a:prstGeom prst="rect">
            <a:avLst/>
          </a:prstGeom>
          <a:noFill/>
        </p:spPr>
      </p:pic>
      <p:pic>
        <p:nvPicPr>
          <p:cNvPr id="7174" name="Picture 6" descr="ph02851j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38200" y="1219200"/>
            <a:ext cx="1946275" cy="2514600"/>
          </a:xfrm>
          <a:prstGeom prst="rect">
            <a:avLst/>
          </a:prstGeom>
          <a:noFill/>
        </p:spPr>
      </p:pic>
      <p:pic>
        <p:nvPicPr>
          <p:cNvPr id="7175" name="Picture 7" descr="j014437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114800" y="1295400"/>
            <a:ext cx="1622425" cy="2514600"/>
          </a:xfrm>
          <a:prstGeom prst="rect">
            <a:avLst/>
          </a:prstGeom>
          <a:noFill/>
        </p:spPr>
      </p:pic>
      <p:pic>
        <p:nvPicPr>
          <p:cNvPr id="7176" name="Picture 8" descr="fd00443_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553200" y="1600200"/>
            <a:ext cx="1673225" cy="1585913"/>
          </a:xfrm>
          <a:prstGeom prst="rect">
            <a:avLst/>
          </a:prstGeom>
          <a:noFill/>
        </p:spPr>
      </p:pic>
      <p:pic>
        <p:nvPicPr>
          <p:cNvPr id="7177" name="Picture 9" descr="fd01226_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124200" y="3962400"/>
            <a:ext cx="1104900" cy="1571625"/>
          </a:xfrm>
          <a:prstGeom prst="rect">
            <a:avLst/>
          </a:prstGeom>
          <a:noFill/>
        </p:spPr>
      </p:pic>
      <p:pic>
        <p:nvPicPr>
          <p:cNvPr id="7178" name="Picture 10" descr="an01917_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419600" y="4953000"/>
            <a:ext cx="1897063" cy="142398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685800" y="1295400"/>
            <a:ext cx="81629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4000" b="1">
                <a:solidFill>
                  <a:srgbClr val="FF0066"/>
                </a:solidFill>
              </a:rPr>
              <a:t>How can I look after my teeth?</a:t>
            </a:r>
          </a:p>
        </p:txBody>
      </p:sp>
      <p:pic>
        <p:nvPicPr>
          <p:cNvPr id="6147" name="Picture 3" descr="hh01661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33600" y="2209800"/>
            <a:ext cx="2438400" cy="1846263"/>
          </a:xfrm>
          <a:prstGeom prst="rect">
            <a:avLst/>
          </a:prstGeom>
          <a:noFill/>
        </p:spPr>
      </p:pic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4784725" y="3094038"/>
            <a:ext cx="4286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Brush your teeth twice a day</a:t>
            </a:r>
          </a:p>
        </p:txBody>
      </p:sp>
      <p:pic>
        <p:nvPicPr>
          <p:cNvPr id="6149" name="Picture 5" descr="ph02176j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0" y="3810000"/>
            <a:ext cx="1828800" cy="1206500"/>
          </a:xfrm>
          <a:prstGeom prst="rect">
            <a:avLst/>
          </a:prstGeom>
          <a:noFill/>
        </p:spPr>
      </p:pic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1676400" y="4343400"/>
            <a:ext cx="4625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Try not to eat too many sweets</a:t>
            </a:r>
          </a:p>
        </p:txBody>
      </p:sp>
      <p:pic>
        <p:nvPicPr>
          <p:cNvPr id="6151" name="Picture 7" descr="pe02716_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828800" y="4876800"/>
            <a:ext cx="1820863" cy="1717675"/>
          </a:xfrm>
          <a:prstGeom prst="rect">
            <a:avLst/>
          </a:prstGeom>
          <a:noFill/>
        </p:spPr>
      </p:pic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3870325" y="5761038"/>
            <a:ext cx="4351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Visit the dentist twice a year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WordArt 3"/>
          <p:cNvSpPr>
            <a:spLocks noChangeArrowheads="1" noChangeShapeType="1" noTextEdit="1"/>
          </p:cNvSpPr>
          <p:nvPr/>
        </p:nvSpPr>
        <p:spPr bwMode="auto">
          <a:xfrm>
            <a:off x="2133600" y="1752600"/>
            <a:ext cx="1619250" cy="9779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n-US" sz="3600" kern="10">
                <a:ln w="9525">
                  <a:miter lim="800000"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Comic Sans MS"/>
              </a:rPr>
              <a:t>incisors</a:t>
            </a:r>
          </a:p>
        </p:txBody>
      </p:sp>
      <p:sp>
        <p:nvSpPr>
          <p:cNvPr id="5124" name="WordArt 4"/>
          <p:cNvSpPr>
            <a:spLocks noChangeArrowheads="1" noChangeShapeType="1" noTextEdit="1"/>
          </p:cNvSpPr>
          <p:nvPr/>
        </p:nvSpPr>
        <p:spPr bwMode="auto">
          <a:xfrm>
            <a:off x="6248400" y="1828800"/>
            <a:ext cx="1543050" cy="9779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n-US" sz="3600" kern="10">
                <a:ln w="9525">
                  <a:miter lim="800000"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Comic Sans MS"/>
              </a:rPr>
              <a:t>canines</a:t>
            </a:r>
          </a:p>
        </p:txBody>
      </p:sp>
      <p:sp>
        <p:nvSpPr>
          <p:cNvPr id="5125" name="WordArt 5"/>
          <p:cNvSpPr>
            <a:spLocks noChangeArrowheads="1" noChangeShapeType="1" noTextEdit="1"/>
          </p:cNvSpPr>
          <p:nvPr/>
        </p:nvSpPr>
        <p:spPr bwMode="auto">
          <a:xfrm>
            <a:off x="6400800" y="4648200"/>
            <a:ext cx="1390650" cy="9779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n-US" sz="3600" kern="10">
                <a:ln w="9525">
                  <a:miter lim="800000"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Comic Sans MS"/>
              </a:rPr>
              <a:t>molars</a:t>
            </a:r>
          </a:p>
        </p:txBody>
      </p:sp>
      <p:sp>
        <p:nvSpPr>
          <p:cNvPr id="5126" name="WordArt 6"/>
          <p:cNvSpPr>
            <a:spLocks noChangeArrowheads="1" noChangeShapeType="1" noTextEdit="1"/>
          </p:cNvSpPr>
          <p:nvPr/>
        </p:nvSpPr>
        <p:spPr bwMode="auto">
          <a:xfrm>
            <a:off x="2133600" y="4648200"/>
            <a:ext cx="2238375" cy="19558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n-US" sz="3600" kern="10">
                <a:ln w="9525">
                  <a:miter lim="800000"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Comic Sans MS"/>
              </a:rPr>
              <a:t>pre molars</a:t>
            </a: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2879725" y="2560638"/>
            <a:ext cx="64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cut</a:t>
            </a: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7223125" y="2560638"/>
            <a:ext cx="795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tear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3413125" y="5913438"/>
            <a:ext cx="5794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rip</a:t>
            </a:r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7070725" y="5532438"/>
            <a:ext cx="892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chew</a:t>
            </a:r>
          </a:p>
        </p:txBody>
      </p:sp>
      <p:pic>
        <p:nvPicPr>
          <p:cNvPr id="5131" name="Picture 11" descr="bd06958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57600" y="2286000"/>
            <a:ext cx="2509838" cy="2216150"/>
          </a:xfrm>
          <a:prstGeom prst="rect">
            <a:avLst/>
          </a:prstGeom>
          <a:noFill/>
        </p:spPr>
      </p:pic>
      <p:sp>
        <p:nvSpPr>
          <p:cNvPr id="5132" name="Text Box 12"/>
          <p:cNvSpPr txBox="1">
            <a:spLocks noChangeArrowheads="1"/>
          </p:cNvSpPr>
          <p:nvPr/>
        </p:nvSpPr>
        <p:spPr bwMode="auto">
          <a:xfrm>
            <a:off x="381000" y="762000"/>
            <a:ext cx="84867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4000" b="1">
                <a:solidFill>
                  <a:srgbClr val="FF0066"/>
                </a:solidFill>
              </a:rPr>
              <a:t>What do the different teeth do?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3"/>
          <p:cNvGrpSpPr>
            <a:grpSpLocks/>
          </p:cNvGrpSpPr>
          <p:nvPr/>
        </p:nvGrpSpPr>
        <p:grpSpPr bwMode="auto">
          <a:xfrm>
            <a:off x="5976938" y="1071563"/>
            <a:ext cx="3024187" cy="485775"/>
            <a:chOff x="3765" y="675"/>
            <a:chExt cx="1905" cy="306"/>
          </a:xfrm>
        </p:grpSpPr>
        <p:sp>
          <p:nvSpPr>
            <p:cNvPr id="15414" name="Text Box 20"/>
            <p:cNvSpPr txBox="1">
              <a:spLocks noChangeArrowheads="1"/>
            </p:cNvSpPr>
            <p:nvPr/>
          </p:nvSpPr>
          <p:spPr bwMode="auto">
            <a:xfrm>
              <a:off x="4150" y="675"/>
              <a:ext cx="1479" cy="19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2000"/>
                <a:t>Need healthy gums</a:t>
              </a:r>
              <a:endParaRPr lang="en-US" sz="2000"/>
            </a:p>
          </p:txBody>
        </p:sp>
        <p:sp>
          <p:nvSpPr>
            <p:cNvPr id="15415" name="Freeform 38"/>
            <p:cNvSpPr>
              <a:spLocks/>
            </p:cNvSpPr>
            <p:nvPr/>
          </p:nvSpPr>
          <p:spPr bwMode="auto">
            <a:xfrm>
              <a:off x="3765" y="867"/>
              <a:ext cx="1905" cy="114"/>
            </a:xfrm>
            <a:custGeom>
              <a:avLst/>
              <a:gdLst>
                <a:gd name="T0" fmla="*/ 0 w 1905"/>
                <a:gd name="T1" fmla="*/ 114 h 114"/>
                <a:gd name="T2" fmla="*/ 521 w 1905"/>
                <a:gd name="T3" fmla="*/ 23 h 114"/>
                <a:gd name="T4" fmla="*/ 1905 w 1905"/>
                <a:gd name="T5" fmla="*/ 0 h 114"/>
                <a:gd name="T6" fmla="*/ 0 60000 65536"/>
                <a:gd name="T7" fmla="*/ 0 60000 65536"/>
                <a:gd name="T8" fmla="*/ 0 60000 65536"/>
                <a:gd name="T9" fmla="*/ 0 w 1905"/>
                <a:gd name="T10" fmla="*/ 0 h 114"/>
                <a:gd name="T11" fmla="*/ 1905 w 1905"/>
                <a:gd name="T12" fmla="*/ 114 h 11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05" h="114">
                  <a:moveTo>
                    <a:pt x="0" y="114"/>
                  </a:moveTo>
                  <a:cubicBezTo>
                    <a:pt x="102" y="78"/>
                    <a:pt x="204" y="42"/>
                    <a:pt x="521" y="23"/>
                  </a:cubicBezTo>
                  <a:cubicBezTo>
                    <a:pt x="838" y="4"/>
                    <a:pt x="1371" y="2"/>
                    <a:pt x="1905" y="0"/>
                  </a:cubicBezTo>
                </a:path>
              </a:pathLst>
            </a:custGeom>
            <a:noFill/>
            <a:ln w="25400">
              <a:solidFill>
                <a:srgbClr val="FF6600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en-US"/>
            </a:p>
          </p:txBody>
        </p:sp>
      </p:grpSp>
      <p:grpSp>
        <p:nvGrpSpPr>
          <p:cNvPr id="3" name="Group 44"/>
          <p:cNvGrpSpPr>
            <a:grpSpLocks/>
          </p:cNvGrpSpPr>
          <p:nvPr/>
        </p:nvGrpSpPr>
        <p:grpSpPr bwMode="auto">
          <a:xfrm>
            <a:off x="5976938" y="1557338"/>
            <a:ext cx="2987675" cy="419100"/>
            <a:chOff x="3765" y="981"/>
            <a:chExt cx="1882" cy="264"/>
          </a:xfrm>
        </p:grpSpPr>
        <p:sp>
          <p:nvSpPr>
            <p:cNvPr id="15412" name="Text Box 21"/>
            <p:cNvSpPr txBox="1">
              <a:spLocks noChangeArrowheads="1"/>
            </p:cNvSpPr>
            <p:nvPr/>
          </p:nvSpPr>
          <p:spPr bwMode="auto">
            <a:xfrm>
              <a:off x="4354" y="1015"/>
              <a:ext cx="1240" cy="19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2000"/>
                <a:t>Regular cleaning</a:t>
              </a:r>
              <a:endParaRPr lang="en-US" sz="2000"/>
            </a:p>
          </p:txBody>
        </p:sp>
        <p:sp>
          <p:nvSpPr>
            <p:cNvPr id="15413" name="Freeform 39"/>
            <p:cNvSpPr>
              <a:spLocks/>
            </p:cNvSpPr>
            <p:nvPr/>
          </p:nvSpPr>
          <p:spPr bwMode="auto">
            <a:xfrm>
              <a:off x="3765" y="981"/>
              <a:ext cx="1882" cy="264"/>
            </a:xfrm>
            <a:custGeom>
              <a:avLst/>
              <a:gdLst>
                <a:gd name="T0" fmla="*/ 0 w 1837"/>
                <a:gd name="T1" fmla="*/ 0 h 264"/>
                <a:gd name="T2" fmla="*/ 680 w 1837"/>
                <a:gd name="T3" fmla="*/ 226 h 264"/>
                <a:gd name="T4" fmla="*/ 1837 w 1837"/>
                <a:gd name="T5" fmla="*/ 226 h 264"/>
                <a:gd name="T6" fmla="*/ 0 60000 65536"/>
                <a:gd name="T7" fmla="*/ 0 60000 65536"/>
                <a:gd name="T8" fmla="*/ 0 60000 65536"/>
                <a:gd name="T9" fmla="*/ 0 w 1837"/>
                <a:gd name="T10" fmla="*/ 0 h 264"/>
                <a:gd name="T11" fmla="*/ 1837 w 1837"/>
                <a:gd name="T12" fmla="*/ 264 h 26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37" h="264">
                  <a:moveTo>
                    <a:pt x="0" y="0"/>
                  </a:moveTo>
                  <a:cubicBezTo>
                    <a:pt x="187" y="94"/>
                    <a:pt x="374" y="188"/>
                    <a:pt x="680" y="226"/>
                  </a:cubicBezTo>
                  <a:cubicBezTo>
                    <a:pt x="986" y="264"/>
                    <a:pt x="1411" y="245"/>
                    <a:pt x="1837" y="226"/>
                  </a:cubicBezTo>
                </a:path>
              </a:pathLst>
            </a:custGeom>
            <a:noFill/>
            <a:ln w="25400">
              <a:solidFill>
                <a:srgbClr val="FF6600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en-US"/>
            </a:p>
          </p:txBody>
        </p:sp>
      </p:grpSp>
      <p:grpSp>
        <p:nvGrpSpPr>
          <p:cNvPr id="4" name="Group 45"/>
          <p:cNvGrpSpPr>
            <a:grpSpLocks/>
          </p:cNvGrpSpPr>
          <p:nvPr/>
        </p:nvGrpSpPr>
        <p:grpSpPr bwMode="auto">
          <a:xfrm>
            <a:off x="6011863" y="1592263"/>
            <a:ext cx="2981325" cy="1044575"/>
            <a:chOff x="3787" y="1003"/>
            <a:chExt cx="1878" cy="658"/>
          </a:xfrm>
        </p:grpSpPr>
        <p:sp>
          <p:nvSpPr>
            <p:cNvPr id="15410" name="Text Box 22"/>
            <p:cNvSpPr txBox="1">
              <a:spLocks noChangeArrowheads="1"/>
            </p:cNvSpPr>
            <p:nvPr/>
          </p:nvSpPr>
          <p:spPr bwMode="auto">
            <a:xfrm>
              <a:off x="4014" y="1434"/>
              <a:ext cx="1651" cy="19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2000"/>
                <a:t>Sugars damage teeth</a:t>
              </a:r>
              <a:endParaRPr lang="en-US" sz="2000"/>
            </a:p>
          </p:txBody>
        </p:sp>
        <p:sp>
          <p:nvSpPr>
            <p:cNvPr id="15411" name="Freeform 40"/>
            <p:cNvSpPr>
              <a:spLocks/>
            </p:cNvSpPr>
            <p:nvPr/>
          </p:nvSpPr>
          <p:spPr bwMode="auto">
            <a:xfrm>
              <a:off x="3787" y="1003"/>
              <a:ext cx="1837" cy="658"/>
            </a:xfrm>
            <a:custGeom>
              <a:avLst/>
              <a:gdLst>
                <a:gd name="T0" fmla="*/ 0 w 1837"/>
                <a:gd name="T1" fmla="*/ 0 h 658"/>
                <a:gd name="T2" fmla="*/ 136 w 1837"/>
                <a:gd name="T3" fmla="*/ 522 h 658"/>
                <a:gd name="T4" fmla="*/ 522 w 1837"/>
                <a:gd name="T5" fmla="*/ 635 h 658"/>
                <a:gd name="T6" fmla="*/ 1837 w 1837"/>
                <a:gd name="T7" fmla="*/ 658 h 65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837"/>
                <a:gd name="T13" fmla="*/ 0 h 658"/>
                <a:gd name="T14" fmla="*/ 1837 w 1837"/>
                <a:gd name="T15" fmla="*/ 658 h 65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837" h="658">
                  <a:moveTo>
                    <a:pt x="0" y="0"/>
                  </a:moveTo>
                  <a:cubicBezTo>
                    <a:pt x="24" y="208"/>
                    <a:pt x="49" y="416"/>
                    <a:pt x="136" y="522"/>
                  </a:cubicBezTo>
                  <a:cubicBezTo>
                    <a:pt x="223" y="628"/>
                    <a:pt x="239" y="612"/>
                    <a:pt x="522" y="635"/>
                  </a:cubicBezTo>
                  <a:cubicBezTo>
                    <a:pt x="805" y="658"/>
                    <a:pt x="1321" y="658"/>
                    <a:pt x="1837" y="658"/>
                  </a:cubicBezTo>
                </a:path>
              </a:pathLst>
            </a:custGeom>
            <a:noFill/>
            <a:ln w="25400">
              <a:solidFill>
                <a:srgbClr val="FF6600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en-US"/>
            </a:p>
          </p:txBody>
        </p:sp>
      </p:grpSp>
      <p:grpSp>
        <p:nvGrpSpPr>
          <p:cNvPr id="5" name="Group 42"/>
          <p:cNvGrpSpPr>
            <a:grpSpLocks/>
          </p:cNvGrpSpPr>
          <p:nvPr/>
        </p:nvGrpSpPr>
        <p:grpSpPr bwMode="auto">
          <a:xfrm>
            <a:off x="4513263" y="1233488"/>
            <a:ext cx="1560512" cy="1763712"/>
            <a:chOff x="2843" y="777"/>
            <a:chExt cx="983" cy="1111"/>
          </a:xfrm>
        </p:grpSpPr>
        <p:sp>
          <p:nvSpPr>
            <p:cNvPr id="15407" name="Text Box 19"/>
            <p:cNvSpPr txBox="1">
              <a:spLocks noChangeArrowheads="1"/>
            </p:cNvSpPr>
            <p:nvPr/>
          </p:nvSpPr>
          <p:spPr bwMode="auto">
            <a:xfrm>
              <a:off x="3016" y="777"/>
              <a:ext cx="600" cy="38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GB" sz="2000"/>
                <a:t>Healthy</a:t>
              </a:r>
            </a:p>
            <a:p>
              <a:pPr algn="ctr"/>
              <a:r>
                <a:rPr lang="en-GB" sz="2000"/>
                <a:t>teeth</a:t>
              </a:r>
              <a:endParaRPr lang="en-US" sz="2000"/>
            </a:p>
          </p:txBody>
        </p:sp>
        <p:sp>
          <p:nvSpPr>
            <p:cNvPr id="15408" name="Freeform 35"/>
            <p:cNvSpPr>
              <a:spLocks/>
            </p:cNvSpPr>
            <p:nvPr/>
          </p:nvSpPr>
          <p:spPr bwMode="auto">
            <a:xfrm>
              <a:off x="2843" y="943"/>
              <a:ext cx="922" cy="945"/>
            </a:xfrm>
            <a:custGeom>
              <a:avLst/>
              <a:gdLst>
                <a:gd name="T0" fmla="*/ 128 w 899"/>
                <a:gd name="T1" fmla="*/ 945 h 945"/>
                <a:gd name="T2" fmla="*/ 128 w 899"/>
                <a:gd name="T3" fmla="*/ 151 h 945"/>
                <a:gd name="T4" fmla="*/ 899 w 899"/>
                <a:gd name="T5" fmla="*/ 38 h 945"/>
                <a:gd name="T6" fmla="*/ 0 60000 65536"/>
                <a:gd name="T7" fmla="*/ 0 60000 65536"/>
                <a:gd name="T8" fmla="*/ 0 60000 65536"/>
                <a:gd name="T9" fmla="*/ 0 w 899"/>
                <a:gd name="T10" fmla="*/ 0 h 945"/>
                <a:gd name="T11" fmla="*/ 899 w 899"/>
                <a:gd name="T12" fmla="*/ 945 h 94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99" h="945">
                  <a:moveTo>
                    <a:pt x="128" y="945"/>
                  </a:moveTo>
                  <a:cubicBezTo>
                    <a:pt x="64" y="623"/>
                    <a:pt x="0" y="302"/>
                    <a:pt x="128" y="151"/>
                  </a:cubicBezTo>
                  <a:cubicBezTo>
                    <a:pt x="256" y="0"/>
                    <a:pt x="577" y="19"/>
                    <a:pt x="899" y="38"/>
                  </a:cubicBezTo>
                </a:path>
              </a:pathLst>
            </a:custGeom>
            <a:noFill/>
            <a:ln w="25400">
              <a:solidFill>
                <a:srgbClr val="FF6600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en-US"/>
            </a:p>
          </p:txBody>
        </p:sp>
        <p:sp>
          <p:nvSpPr>
            <p:cNvPr id="15409" name="Oval 41"/>
            <p:cNvSpPr>
              <a:spLocks noChangeArrowheads="1"/>
            </p:cNvSpPr>
            <p:nvPr/>
          </p:nvSpPr>
          <p:spPr bwMode="auto">
            <a:xfrm flipH="1">
              <a:off x="3742" y="935"/>
              <a:ext cx="84" cy="91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rgbClr val="FF6600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en-US"/>
            </a:p>
          </p:txBody>
        </p:sp>
      </p:grpSp>
      <p:grpSp>
        <p:nvGrpSpPr>
          <p:cNvPr id="6" name="Group 56"/>
          <p:cNvGrpSpPr>
            <a:grpSpLocks/>
          </p:cNvGrpSpPr>
          <p:nvPr/>
        </p:nvGrpSpPr>
        <p:grpSpPr bwMode="auto">
          <a:xfrm>
            <a:off x="215900" y="800100"/>
            <a:ext cx="2016125" cy="1584325"/>
            <a:chOff x="136" y="504"/>
            <a:chExt cx="1270" cy="998"/>
          </a:xfrm>
        </p:grpSpPr>
        <p:sp>
          <p:nvSpPr>
            <p:cNvPr id="15405" name="Text Box 24"/>
            <p:cNvSpPr txBox="1">
              <a:spLocks noChangeArrowheads="1"/>
            </p:cNvSpPr>
            <p:nvPr/>
          </p:nvSpPr>
          <p:spPr bwMode="auto">
            <a:xfrm>
              <a:off x="177" y="504"/>
              <a:ext cx="1022" cy="19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2000" dirty="0" smtClean="0"/>
                <a:t>Incisors- cut</a:t>
              </a:r>
              <a:endParaRPr lang="en-US" sz="2000" dirty="0"/>
            </a:p>
          </p:txBody>
        </p:sp>
        <p:sp>
          <p:nvSpPr>
            <p:cNvPr id="15406" name="Freeform 53"/>
            <p:cNvSpPr>
              <a:spLocks/>
            </p:cNvSpPr>
            <p:nvPr/>
          </p:nvSpPr>
          <p:spPr bwMode="auto">
            <a:xfrm>
              <a:off x="136" y="682"/>
              <a:ext cx="1270" cy="820"/>
            </a:xfrm>
            <a:custGeom>
              <a:avLst/>
              <a:gdLst>
                <a:gd name="T0" fmla="*/ 0 w 1270"/>
                <a:gd name="T1" fmla="*/ 4 h 820"/>
                <a:gd name="T2" fmla="*/ 884 w 1270"/>
                <a:gd name="T3" fmla="*/ 4 h 820"/>
                <a:gd name="T4" fmla="*/ 1179 w 1270"/>
                <a:gd name="T5" fmla="*/ 27 h 820"/>
                <a:gd name="T6" fmla="*/ 1247 w 1270"/>
                <a:gd name="T7" fmla="*/ 163 h 820"/>
                <a:gd name="T8" fmla="*/ 1270 w 1270"/>
                <a:gd name="T9" fmla="*/ 820 h 8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70"/>
                <a:gd name="T16" fmla="*/ 0 h 820"/>
                <a:gd name="T17" fmla="*/ 1270 w 1270"/>
                <a:gd name="T18" fmla="*/ 820 h 82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70" h="820">
                  <a:moveTo>
                    <a:pt x="0" y="4"/>
                  </a:moveTo>
                  <a:cubicBezTo>
                    <a:pt x="344" y="2"/>
                    <a:pt x="688" y="0"/>
                    <a:pt x="884" y="4"/>
                  </a:cubicBezTo>
                  <a:cubicBezTo>
                    <a:pt x="1080" y="8"/>
                    <a:pt x="1118" y="0"/>
                    <a:pt x="1179" y="27"/>
                  </a:cubicBezTo>
                  <a:cubicBezTo>
                    <a:pt x="1240" y="54"/>
                    <a:pt x="1232" y="31"/>
                    <a:pt x="1247" y="163"/>
                  </a:cubicBezTo>
                  <a:cubicBezTo>
                    <a:pt x="1262" y="295"/>
                    <a:pt x="1266" y="557"/>
                    <a:pt x="1270" y="820"/>
                  </a:cubicBezTo>
                </a:path>
              </a:pathLst>
            </a:custGeom>
            <a:noFill/>
            <a:ln w="25400">
              <a:solidFill>
                <a:srgbClr val="FF6600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en-US"/>
            </a:p>
          </p:txBody>
        </p:sp>
      </p:grpSp>
      <p:grpSp>
        <p:nvGrpSpPr>
          <p:cNvPr id="7" name="Group 57"/>
          <p:cNvGrpSpPr>
            <a:grpSpLocks/>
          </p:cNvGrpSpPr>
          <p:nvPr/>
        </p:nvGrpSpPr>
        <p:grpSpPr bwMode="auto">
          <a:xfrm>
            <a:off x="203200" y="1252538"/>
            <a:ext cx="2016125" cy="1168400"/>
            <a:chOff x="128" y="789"/>
            <a:chExt cx="1270" cy="736"/>
          </a:xfrm>
        </p:grpSpPr>
        <p:sp>
          <p:nvSpPr>
            <p:cNvPr id="15403" name="Text Box 25"/>
            <p:cNvSpPr txBox="1">
              <a:spLocks noChangeArrowheads="1"/>
            </p:cNvSpPr>
            <p:nvPr/>
          </p:nvSpPr>
          <p:spPr bwMode="auto">
            <a:xfrm>
              <a:off x="176" y="789"/>
              <a:ext cx="1065" cy="19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2000"/>
                <a:t>Canines- tear</a:t>
              </a:r>
              <a:endParaRPr lang="en-US" sz="2000"/>
            </a:p>
          </p:txBody>
        </p:sp>
        <p:sp>
          <p:nvSpPr>
            <p:cNvPr id="15404" name="Freeform 54"/>
            <p:cNvSpPr>
              <a:spLocks/>
            </p:cNvSpPr>
            <p:nvPr/>
          </p:nvSpPr>
          <p:spPr bwMode="auto">
            <a:xfrm>
              <a:off x="128" y="958"/>
              <a:ext cx="1270" cy="567"/>
            </a:xfrm>
            <a:custGeom>
              <a:avLst/>
              <a:gdLst>
                <a:gd name="T0" fmla="*/ 0 w 1270"/>
                <a:gd name="T1" fmla="*/ 4 h 820"/>
                <a:gd name="T2" fmla="*/ 884 w 1270"/>
                <a:gd name="T3" fmla="*/ 4 h 820"/>
                <a:gd name="T4" fmla="*/ 1179 w 1270"/>
                <a:gd name="T5" fmla="*/ 27 h 820"/>
                <a:gd name="T6" fmla="*/ 1247 w 1270"/>
                <a:gd name="T7" fmla="*/ 163 h 820"/>
                <a:gd name="T8" fmla="*/ 1270 w 1270"/>
                <a:gd name="T9" fmla="*/ 820 h 8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70"/>
                <a:gd name="T16" fmla="*/ 0 h 820"/>
                <a:gd name="T17" fmla="*/ 1270 w 1270"/>
                <a:gd name="T18" fmla="*/ 820 h 82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70" h="820">
                  <a:moveTo>
                    <a:pt x="0" y="4"/>
                  </a:moveTo>
                  <a:cubicBezTo>
                    <a:pt x="344" y="2"/>
                    <a:pt x="688" y="0"/>
                    <a:pt x="884" y="4"/>
                  </a:cubicBezTo>
                  <a:cubicBezTo>
                    <a:pt x="1080" y="8"/>
                    <a:pt x="1118" y="0"/>
                    <a:pt x="1179" y="27"/>
                  </a:cubicBezTo>
                  <a:cubicBezTo>
                    <a:pt x="1240" y="54"/>
                    <a:pt x="1232" y="31"/>
                    <a:pt x="1247" y="163"/>
                  </a:cubicBezTo>
                  <a:cubicBezTo>
                    <a:pt x="1262" y="295"/>
                    <a:pt x="1266" y="557"/>
                    <a:pt x="1270" y="820"/>
                  </a:cubicBezTo>
                </a:path>
              </a:pathLst>
            </a:custGeom>
            <a:noFill/>
            <a:ln w="25400">
              <a:solidFill>
                <a:srgbClr val="FF6600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en-US"/>
            </a:p>
          </p:txBody>
        </p:sp>
      </p:grpSp>
      <p:grpSp>
        <p:nvGrpSpPr>
          <p:cNvPr id="8" name="Group 58"/>
          <p:cNvGrpSpPr>
            <a:grpSpLocks/>
          </p:cNvGrpSpPr>
          <p:nvPr/>
        </p:nvGrpSpPr>
        <p:grpSpPr bwMode="auto">
          <a:xfrm>
            <a:off x="179388" y="1684338"/>
            <a:ext cx="2016125" cy="736600"/>
            <a:chOff x="113" y="1061"/>
            <a:chExt cx="1270" cy="464"/>
          </a:xfrm>
        </p:grpSpPr>
        <p:sp>
          <p:nvSpPr>
            <p:cNvPr id="15401" name="Text Box 26"/>
            <p:cNvSpPr txBox="1">
              <a:spLocks noChangeArrowheads="1"/>
            </p:cNvSpPr>
            <p:nvPr/>
          </p:nvSpPr>
          <p:spPr bwMode="auto">
            <a:xfrm>
              <a:off x="154" y="1061"/>
              <a:ext cx="1052" cy="19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2000"/>
                <a:t>Molars- chew</a:t>
              </a:r>
              <a:endParaRPr lang="en-US" sz="2000"/>
            </a:p>
          </p:txBody>
        </p:sp>
        <p:sp>
          <p:nvSpPr>
            <p:cNvPr id="15402" name="Freeform 55"/>
            <p:cNvSpPr>
              <a:spLocks/>
            </p:cNvSpPr>
            <p:nvPr/>
          </p:nvSpPr>
          <p:spPr bwMode="auto">
            <a:xfrm>
              <a:off x="113" y="1230"/>
              <a:ext cx="1270" cy="295"/>
            </a:xfrm>
            <a:custGeom>
              <a:avLst/>
              <a:gdLst>
                <a:gd name="T0" fmla="*/ 0 w 1270"/>
                <a:gd name="T1" fmla="*/ 4 h 820"/>
                <a:gd name="T2" fmla="*/ 884 w 1270"/>
                <a:gd name="T3" fmla="*/ 4 h 820"/>
                <a:gd name="T4" fmla="*/ 1179 w 1270"/>
                <a:gd name="T5" fmla="*/ 27 h 820"/>
                <a:gd name="T6" fmla="*/ 1247 w 1270"/>
                <a:gd name="T7" fmla="*/ 163 h 820"/>
                <a:gd name="T8" fmla="*/ 1270 w 1270"/>
                <a:gd name="T9" fmla="*/ 820 h 8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70"/>
                <a:gd name="T16" fmla="*/ 0 h 820"/>
                <a:gd name="T17" fmla="*/ 1270 w 1270"/>
                <a:gd name="T18" fmla="*/ 820 h 82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70" h="820">
                  <a:moveTo>
                    <a:pt x="0" y="4"/>
                  </a:moveTo>
                  <a:cubicBezTo>
                    <a:pt x="344" y="2"/>
                    <a:pt x="688" y="0"/>
                    <a:pt x="884" y="4"/>
                  </a:cubicBezTo>
                  <a:cubicBezTo>
                    <a:pt x="1080" y="8"/>
                    <a:pt x="1118" y="0"/>
                    <a:pt x="1179" y="27"/>
                  </a:cubicBezTo>
                  <a:cubicBezTo>
                    <a:pt x="1240" y="54"/>
                    <a:pt x="1232" y="31"/>
                    <a:pt x="1247" y="163"/>
                  </a:cubicBezTo>
                  <a:cubicBezTo>
                    <a:pt x="1262" y="295"/>
                    <a:pt x="1266" y="557"/>
                    <a:pt x="1270" y="820"/>
                  </a:cubicBezTo>
                </a:path>
              </a:pathLst>
            </a:custGeom>
            <a:noFill/>
            <a:ln w="25400">
              <a:solidFill>
                <a:srgbClr val="FF6600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en-US"/>
            </a:p>
          </p:txBody>
        </p:sp>
      </p:grpSp>
      <p:grpSp>
        <p:nvGrpSpPr>
          <p:cNvPr id="9" name="Group 50"/>
          <p:cNvGrpSpPr>
            <a:grpSpLocks/>
          </p:cNvGrpSpPr>
          <p:nvPr/>
        </p:nvGrpSpPr>
        <p:grpSpPr bwMode="auto">
          <a:xfrm>
            <a:off x="2159000" y="2349500"/>
            <a:ext cx="1800225" cy="1257300"/>
            <a:chOff x="1360" y="1480"/>
            <a:chExt cx="1134" cy="792"/>
          </a:xfrm>
        </p:grpSpPr>
        <p:sp>
          <p:nvSpPr>
            <p:cNvPr id="15398" name="Text Box 23"/>
            <p:cNvSpPr txBox="1">
              <a:spLocks noChangeArrowheads="1"/>
            </p:cNvSpPr>
            <p:nvPr/>
          </p:nvSpPr>
          <p:spPr bwMode="auto">
            <a:xfrm>
              <a:off x="1474" y="1888"/>
              <a:ext cx="872" cy="38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GB" sz="2000" dirty="0" smtClean="0"/>
                <a:t>Help </a:t>
              </a:r>
              <a:endParaRPr lang="en-GB" sz="2000" dirty="0"/>
            </a:p>
            <a:p>
              <a:pPr algn="ctr"/>
              <a:r>
                <a:rPr lang="en-GB" sz="2000" dirty="0"/>
                <a:t>humans eat</a:t>
              </a:r>
              <a:endParaRPr lang="en-US" sz="2000" dirty="0"/>
            </a:p>
          </p:txBody>
        </p:sp>
        <p:sp>
          <p:nvSpPr>
            <p:cNvPr id="15399" name="Freeform 47"/>
            <p:cNvSpPr>
              <a:spLocks/>
            </p:cNvSpPr>
            <p:nvPr/>
          </p:nvSpPr>
          <p:spPr bwMode="auto">
            <a:xfrm>
              <a:off x="1406" y="1548"/>
              <a:ext cx="1088" cy="556"/>
            </a:xfrm>
            <a:custGeom>
              <a:avLst/>
              <a:gdLst>
                <a:gd name="T0" fmla="*/ 997 w 997"/>
                <a:gd name="T1" fmla="*/ 544 h 556"/>
                <a:gd name="T2" fmla="*/ 498 w 997"/>
                <a:gd name="T3" fmla="*/ 544 h 556"/>
                <a:gd name="T4" fmla="*/ 249 w 997"/>
                <a:gd name="T5" fmla="*/ 499 h 556"/>
                <a:gd name="T6" fmla="*/ 45 w 997"/>
                <a:gd name="T7" fmla="*/ 204 h 556"/>
                <a:gd name="T8" fmla="*/ 0 w 997"/>
                <a:gd name="T9" fmla="*/ 0 h 5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97"/>
                <a:gd name="T16" fmla="*/ 0 h 556"/>
                <a:gd name="T17" fmla="*/ 997 w 997"/>
                <a:gd name="T18" fmla="*/ 556 h 5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97" h="556">
                  <a:moveTo>
                    <a:pt x="997" y="544"/>
                  </a:moveTo>
                  <a:cubicBezTo>
                    <a:pt x="810" y="547"/>
                    <a:pt x="623" y="551"/>
                    <a:pt x="498" y="544"/>
                  </a:cubicBezTo>
                  <a:cubicBezTo>
                    <a:pt x="373" y="537"/>
                    <a:pt x="325" y="556"/>
                    <a:pt x="249" y="499"/>
                  </a:cubicBezTo>
                  <a:cubicBezTo>
                    <a:pt x="173" y="442"/>
                    <a:pt x="86" y="287"/>
                    <a:pt x="45" y="204"/>
                  </a:cubicBezTo>
                  <a:cubicBezTo>
                    <a:pt x="4" y="121"/>
                    <a:pt x="2" y="60"/>
                    <a:pt x="0" y="0"/>
                  </a:cubicBezTo>
                </a:path>
              </a:pathLst>
            </a:custGeom>
            <a:noFill/>
            <a:ln w="25400">
              <a:solidFill>
                <a:srgbClr val="FF6600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en-US"/>
            </a:p>
          </p:txBody>
        </p:sp>
        <p:sp>
          <p:nvSpPr>
            <p:cNvPr id="15400" name="Oval 48"/>
            <p:cNvSpPr>
              <a:spLocks noChangeArrowheads="1"/>
            </p:cNvSpPr>
            <p:nvPr/>
          </p:nvSpPr>
          <p:spPr bwMode="auto">
            <a:xfrm flipH="1">
              <a:off x="1360" y="1480"/>
              <a:ext cx="84" cy="91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rgbClr val="FF6600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en-US"/>
            </a:p>
          </p:txBody>
        </p:sp>
      </p:grpSp>
      <p:grpSp>
        <p:nvGrpSpPr>
          <p:cNvPr id="10" name="Group 72"/>
          <p:cNvGrpSpPr>
            <a:grpSpLocks/>
          </p:cNvGrpSpPr>
          <p:nvPr/>
        </p:nvGrpSpPr>
        <p:grpSpPr bwMode="auto">
          <a:xfrm>
            <a:off x="6335713" y="4616450"/>
            <a:ext cx="2074862" cy="1081088"/>
            <a:chOff x="3991" y="2908"/>
            <a:chExt cx="1307" cy="681"/>
          </a:xfrm>
        </p:grpSpPr>
        <p:sp>
          <p:nvSpPr>
            <p:cNvPr id="15396" name="Text Box 30"/>
            <p:cNvSpPr txBox="1">
              <a:spLocks noChangeArrowheads="1"/>
            </p:cNvSpPr>
            <p:nvPr/>
          </p:nvSpPr>
          <p:spPr bwMode="auto">
            <a:xfrm flipH="1">
              <a:off x="4286" y="2908"/>
              <a:ext cx="1012" cy="19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GB" sz="2000"/>
                <a:t>Have to last</a:t>
              </a:r>
              <a:endParaRPr lang="en-US" sz="2000"/>
            </a:p>
          </p:txBody>
        </p:sp>
        <p:sp>
          <p:nvSpPr>
            <p:cNvPr id="15397" name="Freeform 66"/>
            <p:cNvSpPr>
              <a:spLocks/>
            </p:cNvSpPr>
            <p:nvPr/>
          </p:nvSpPr>
          <p:spPr bwMode="auto">
            <a:xfrm>
              <a:off x="3991" y="3105"/>
              <a:ext cx="1293" cy="484"/>
            </a:xfrm>
            <a:custGeom>
              <a:avLst/>
              <a:gdLst>
                <a:gd name="T0" fmla="*/ 0 w 1293"/>
                <a:gd name="T1" fmla="*/ 484 h 484"/>
                <a:gd name="T2" fmla="*/ 386 w 1293"/>
                <a:gd name="T3" fmla="*/ 76 h 484"/>
                <a:gd name="T4" fmla="*/ 1293 w 1293"/>
                <a:gd name="T5" fmla="*/ 30 h 484"/>
                <a:gd name="T6" fmla="*/ 0 60000 65536"/>
                <a:gd name="T7" fmla="*/ 0 60000 65536"/>
                <a:gd name="T8" fmla="*/ 0 60000 65536"/>
                <a:gd name="T9" fmla="*/ 0 w 1293"/>
                <a:gd name="T10" fmla="*/ 0 h 484"/>
                <a:gd name="T11" fmla="*/ 1293 w 1293"/>
                <a:gd name="T12" fmla="*/ 484 h 48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93" h="484">
                  <a:moveTo>
                    <a:pt x="0" y="484"/>
                  </a:moveTo>
                  <a:cubicBezTo>
                    <a:pt x="85" y="318"/>
                    <a:pt x="171" y="152"/>
                    <a:pt x="386" y="76"/>
                  </a:cubicBezTo>
                  <a:cubicBezTo>
                    <a:pt x="601" y="0"/>
                    <a:pt x="947" y="15"/>
                    <a:pt x="1293" y="30"/>
                  </a:cubicBezTo>
                </a:path>
              </a:pathLst>
            </a:custGeom>
            <a:noFill/>
            <a:ln w="25400">
              <a:solidFill>
                <a:srgbClr val="FF6600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en-US"/>
            </a:p>
          </p:txBody>
        </p:sp>
      </p:grpSp>
      <p:grpSp>
        <p:nvGrpSpPr>
          <p:cNvPr id="11" name="Group 73"/>
          <p:cNvGrpSpPr>
            <a:grpSpLocks/>
          </p:cNvGrpSpPr>
          <p:nvPr/>
        </p:nvGrpSpPr>
        <p:grpSpPr bwMode="auto">
          <a:xfrm>
            <a:off x="6335713" y="5481638"/>
            <a:ext cx="1590675" cy="719137"/>
            <a:chOff x="3991" y="3453"/>
            <a:chExt cx="1002" cy="453"/>
          </a:xfrm>
        </p:grpSpPr>
        <p:sp>
          <p:nvSpPr>
            <p:cNvPr id="15394" name="Text Box 31"/>
            <p:cNvSpPr txBox="1">
              <a:spLocks noChangeArrowheads="1"/>
            </p:cNvSpPr>
            <p:nvPr/>
          </p:nvSpPr>
          <p:spPr bwMode="auto">
            <a:xfrm flipH="1">
              <a:off x="4309" y="3453"/>
              <a:ext cx="684" cy="38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GB" sz="2000"/>
                <a:t>Can’t be</a:t>
              </a:r>
            </a:p>
            <a:p>
              <a:r>
                <a:rPr lang="en-GB" sz="2000"/>
                <a:t>replaced</a:t>
              </a:r>
              <a:endParaRPr lang="en-US" sz="2000"/>
            </a:p>
          </p:txBody>
        </p:sp>
        <p:sp>
          <p:nvSpPr>
            <p:cNvPr id="15395" name="Freeform 67"/>
            <p:cNvSpPr>
              <a:spLocks/>
            </p:cNvSpPr>
            <p:nvPr/>
          </p:nvSpPr>
          <p:spPr bwMode="auto">
            <a:xfrm>
              <a:off x="3991" y="3612"/>
              <a:ext cx="976" cy="294"/>
            </a:xfrm>
            <a:custGeom>
              <a:avLst/>
              <a:gdLst>
                <a:gd name="T0" fmla="*/ 0 w 976"/>
                <a:gd name="T1" fmla="*/ 0 h 294"/>
                <a:gd name="T2" fmla="*/ 431 w 976"/>
                <a:gd name="T3" fmla="*/ 249 h 294"/>
                <a:gd name="T4" fmla="*/ 976 w 976"/>
                <a:gd name="T5" fmla="*/ 272 h 294"/>
                <a:gd name="T6" fmla="*/ 0 60000 65536"/>
                <a:gd name="T7" fmla="*/ 0 60000 65536"/>
                <a:gd name="T8" fmla="*/ 0 60000 65536"/>
                <a:gd name="T9" fmla="*/ 0 w 976"/>
                <a:gd name="T10" fmla="*/ 0 h 294"/>
                <a:gd name="T11" fmla="*/ 976 w 976"/>
                <a:gd name="T12" fmla="*/ 294 h 29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76" h="294">
                  <a:moveTo>
                    <a:pt x="0" y="0"/>
                  </a:moveTo>
                  <a:cubicBezTo>
                    <a:pt x="134" y="102"/>
                    <a:pt x="268" y="204"/>
                    <a:pt x="431" y="249"/>
                  </a:cubicBezTo>
                  <a:cubicBezTo>
                    <a:pt x="594" y="294"/>
                    <a:pt x="785" y="283"/>
                    <a:pt x="976" y="272"/>
                  </a:cubicBezTo>
                </a:path>
              </a:pathLst>
            </a:custGeom>
            <a:noFill/>
            <a:ln w="25400">
              <a:solidFill>
                <a:srgbClr val="FF6600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en-US"/>
            </a:p>
          </p:txBody>
        </p:sp>
      </p:grpSp>
      <p:grpSp>
        <p:nvGrpSpPr>
          <p:cNvPr id="12" name="Group 71"/>
          <p:cNvGrpSpPr>
            <a:grpSpLocks/>
          </p:cNvGrpSpPr>
          <p:nvPr/>
        </p:nvGrpSpPr>
        <p:grpSpPr bwMode="auto">
          <a:xfrm>
            <a:off x="395288" y="5710238"/>
            <a:ext cx="1763712" cy="415925"/>
            <a:chOff x="249" y="3597"/>
            <a:chExt cx="1111" cy="262"/>
          </a:xfrm>
        </p:grpSpPr>
        <p:sp>
          <p:nvSpPr>
            <p:cNvPr id="15392" name="Text Box 33"/>
            <p:cNvSpPr txBox="1">
              <a:spLocks noChangeArrowheads="1"/>
            </p:cNvSpPr>
            <p:nvPr/>
          </p:nvSpPr>
          <p:spPr bwMode="auto">
            <a:xfrm>
              <a:off x="295" y="3612"/>
              <a:ext cx="585" cy="19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2000"/>
                <a:t>Fall out</a:t>
              </a:r>
              <a:endParaRPr lang="en-US" sz="2000"/>
            </a:p>
          </p:txBody>
        </p:sp>
        <p:sp>
          <p:nvSpPr>
            <p:cNvPr id="15393" name="Freeform 69"/>
            <p:cNvSpPr>
              <a:spLocks/>
            </p:cNvSpPr>
            <p:nvPr/>
          </p:nvSpPr>
          <p:spPr bwMode="auto">
            <a:xfrm flipH="1">
              <a:off x="249" y="3597"/>
              <a:ext cx="1111" cy="262"/>
            </a:xfrm>
            <a:custGeom>
              <a:avLst/>
              <a:gdLst>
                <a:gd name="T0" fmla="*/ 0 w 976"/>
                <a:gd name="T1" fmla="*/ 0 h 294"/>
                <a:gd name="T2" fmla="*/ 431 w 976"/>
                <a:gd name="T3" fmla="*/ 249 h 294"/>
                <a:gd name="T4" fmla="*/ 976 w 976"/>
                <a:gd name="T5" fmla="*/ 272 h 294"/>
                <a:gd name="T6" fmla="*/ 0 60000 65536"/>
                <a:gd name="T7" fmla="*/ 0 60000 65536"/>
                <a:gd name="T8" fmla="*/ 0 60000 65536"/>
                <a:gd name="T9" fmla="*/ 0 w 976"/>
                <a:gd name="T10" fmla="*/ 0 h 294"/>
                <a:gd name="T11" fmla="*/ 976 w 976"/>
                <a:gd name="T12" fmla="*/ 294 h 29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76" h="294">
                  <a:moveTo>
                    <a:pt x="0" y="0"/>
                  </a:moveTo>
                  <a:cubicBezTo>
                    <a:pt x="134" y="102"/>
                    <a:pt x="268" y="204"/>
                    <a:pt x="431" y="249"/>
                  </a:cubicBezTo>
                  <a:cubicBezTo>
                    <a:pt x="594" y="294"/>
                    <a:pt x="785" y="283"/>
                    <a:pt x="976" y="272"/>
                  </a:cubicBezTo>
                </a:path>
              </a:pathLst>
            </a:custGeom>
            <a:noFill/>
            <a:ln w="25400">
              <a:solidFill>
                <a:srgbClr val="FF6600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en-US"/>
            </a:p>
          </p:txBody>
        </p:sp>
      </p:grpSp>
      <p:grpSp>
        <p:nvGrpSpPr>
          <p:cNvPr id="13" name="Group 70"/>
          <p:cNvGrpSpPr>
            <a:grpSpLocks/>
          </p:cNvGrpSpPr>
          <p:nvPr/>
        </p:nvGrpSpPr>
        <p:grpSpPr bwMode="auto">
          <a:xfrm>
            <a:off x="179388" y="4587875"/>
            <a:ext cx="1979612" cy="1109663"/>
            <a:chOff x="113" y="2890"/>
            <a:chExt cx="1247" cy="699"/>
          </a:xfrm>
        </p:grpSpPr>
        <p:sp>
          <p:nvSpPr>
            <p:cNvPr id="15390" name="Freeform 68"/>
            <p:cNvSpPr>
              <a:spLocks/>
            </p:cNvSpPr>
            <p:nvPr/>
          </p:nvSpPr>
          <p:spPr bwMode="auto">
            <a:xfrm flipH="1">
              <a:off x="136" y="3067"/>
              <a:ext cx="1224" cy="522"/>
            </a:xfrm>
            <a:custGeom>
              <a:avLst/>
              <a:gdLst>
                <a:gd name="T0" fmla="*/ 0 w 1293"/>
                <a:gd name="T1" fmla="*/ 484 h 484"/>
                <a:gd name="T2" fmla="*/ 386 w 1293"/>
                <a:gd name="T3" fmla="*/ 76 h 484"/>
                <a:gd name="T4" fmla="*/ 1293 w 1293"/>
                <a:gd name="T5" fmla="*/ 30 h 484"/>
                <a:gd name="T6" fmla="*/ 0 60000 65536"/>
                <a:gd name="T7" fmla="*/ 0 60000 65536"/>
                <a:gd name="T8" fmla="*/ 0 60000 65536"/>
                <a:gd name="T9" fmla="*/ 0 w 1293"/>
                <a:gd name="T10" fmla="*/ 0 h 484"/>
                <a:gd name="T11" fmla="*/ 1293 w 1293"/>
                <a:gd name="T12" fmla="*/ 484 h 48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93" h="484">
                  <a:moveTo>
                    <a:pt x="0" y="484"/>
                  </a:moveTo>
                  <a:cubicBezTo>
                    <a:pt x="85" y="318"/>
                    <a:pt x="171" y="152"/>
                    <a:pt x="386" y="76"/>
                  </a:cubicBezTo>
                  <a:cubicBezTo>
                    <a:pt x="601" y="0"/>
                    <a:pt x="947" y="15"/>
                    <a:pt x="1293" y="30"/>
                  </a:cubicBezTo>
                </a:path>
              </a:pathLst>
            </a:custGeom>
            <a:noFill/>
            <a:ln w="25400">
              <a:solidFill>
                <a:srgbClr val="FF6600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en-US"/>
            </a:p>
          </p:txBody>
        </p:sp>
        <p:sp>
          <p:nvSpPr>
            <p:cNvPr id="15391" name="Text Box 32"/>
            <p:cNvSpPr txBox="1">
              <a:spLocks noChangeArrowheads="1"/>
            </p:cNvSpPr>
            <p:nvPr/>
          </p:nvSpPr>
          <p:spPr bwMode="auto">
            <a:xfrm>
              <a:off x="113" y="2890"/>
              <a:ext cx="996" cy="38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2000"/>
                <a:t>Replaced by </a:t>
              </a:r>
            </a:p>
            <a:p>
              <a:r>
                <a:rPr lang="en-GB" sz="2000"/>
                <a:t>adult teeth</a:t>
              </a:r>
              <a:endParaRPr lang="en-US" sz="2000"/>
            </a:p>
          </p:txBody>
        </p:sp>
      </p:grpSp>
      <p:grpSp>
        <p:nvGrpSpPr>
          <p:cNvPr id="14" name="Group 74"/>
          <p:cNvGrpSpPr>
            <a:grpSpLocks/>
          </p:cNvGrpSpPr>
          <p:nvPr/>
        </p:nvGrpSpPr>
        <p:grpSpPr bwMode="auto">
          <a:xfrm>
            <a:off x="4554538" y="5318125"/>
            <a:ext cx="1843087" cy="450850"/>
            <a:chOff x="2869" y="3350"/>
            <a:chExt cx="1161" cy="284"/>
          </a:xfrm>
        </p:grpSpPr>
        <p:sp>
          <p:nvSpPr>
            <p:cNvPr id="15387" name="Text Box 28"/>
            <p:cNvSpPr txBox="1">
              <a:spLocks noChangeArrowheads="1"/>
            </p:cNvSpPr>
            <p:nvPr/>
          </p:nvSpPr>
          <p:spPr bwMode="auto">
            <a:xfrm flipH="1">
              <a:off x="3243" y="3385"/>
              <a:ext cx="434" cy="19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GB" sz="2000"/>
                <a:t>Adult</a:t>
              </a:r>
              <a:endParaRPr lang="en-US" sz="2000"/>
            </a:p>
          </p:txBody>
        </p:sp>
        <p:sp>
          <p:nvSpPr>
            <p:cNvPr id="15388" name="Freeform 62"/>
            <p:cNvSpPr>
              <a:spLocks/>
            </p:cNvSpPr>
            <p:nvPr/>
          </p:nvSpPr>
          <p:spPr bwMode="auto">
            <a:xfrm flipH="1">
              <a:off x="2869" y="3350"/>
              <a:ext cx="1135" cy="250"/>
            </a:xfrm>
            <a:custGeom>
              <a:avLst/>
              <a:gdLst>
                <a:gd name="T0" fmla="*/ 1519 w 1519"/>
                <a:gd name="T1" fmla="*/ 0 h 250"/>
                <a:gd name="T2" fmla="*/ 1066 w 1519"/>
                <a:gd name="T3" fmla="*/ 204 h 250"/>
                <a:gd name="T4" fmla="*/ 0 w 1519"/>
                <a:gd name="T5" fmla="*/ 250 h 250"/>
                <a:gd name="T6" fmla="*/ 0 60000 65536"/>
                <a:gd name="T7" fmla="*/ 0 60000 65536"/>
                <a:gd name="T8" fmla="*/ 0 60000 65536"/>
                <a:gd name="T9" fmla="*/ 0 w 1519"/>
                <a:gd name="T10" fmla="*/ 0 h 250"/>
                <a:gd name="T11" fmla="*/ 1519 w 1519"/>
                <a:gd name="T12" fmla="*/ 250 h 25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19" h="250">
                  <a:moveTo>
                    <a:pt x="1519" y="0"/>
                  </a:moveTo>
                  <a:cubicBezTo>
                    <a:pt x="1419" y="81"/>
                    <a:pt x="1319" y="162"/>
                    <a:pt x="1066" y="204"/>
                  </a:cubicBezTo>
                  <a:cubicBezTo>
                    <a:pt x="813" y="246"/>
                    <a:pt x="406" y="248"/>
                    <a:pt x="0" y="250"/>
                  </a:cubicBezTo>
                </a:path>
              </a:pathLst>
            </a:custGeom>
            <a:noFill/>
            <a:ln w="25400">
              <a:solidFill>
                <a:srgbClr val="FF6600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en-US"/>
            </a:p>
          </p:txBody>
        </p:sp>
        <p:sp>
          <p:nvSpPr>
            <p:cNvPr id="15389" name="Oval 64"/>
            <p:cNvSpPr>
              <a:spLocks noChangeArrowheads="1"/>
            </p:cNvSpPr>
            <p:nvPr/>
          </p:nvSpPr>
          <p:spPr bwMode="auto">
            <a:xfrm flipH="1">
              <a:off x="3946" y="3543"/>
              <a:ext cx="84" cy="91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rgbClr val="FF6600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en-US"/>
            </a:p>
          </p:txBody>
        </p:sp>
      </p:grpSp>
      <p:grpSp>
        <p:nvGrpSpPr>
          <p:cNvPr id="15" name="Group 75"/>
          <p:cNvGrpSpPr>
            <a:grpSpLocks/>
          </p:cNvGrpSpPr>
          <p:nvPr/>
        </p:nvGrpSpPr>
        <p:grpSpPr bwMode="auto">
          <a:xfrm>
            <a:off x="2087563" y="5337175"/>
            <a:ext cx="2447925" cy="460375"/>
            <a:chOff x="1315" y="3362"/>
            <a:chExt cx="1542" cy="290"/>
          </a:xfrm>
        </p:grpSpPr>
        <p:sp>
          <p:nvSpPr>
            <p:cNvPr id="15384" name="Text Box 29"/>
            <p:cNvSpPr txBox="1">
              <a:spLocks noChangeArrowheads="1"/>
            </p:cNvSpPr>
            <p:nvPr/>
          </p:nvSpPr>
          <p:spPr bwMode="auto">
            <a:xfrm>
              <a:off x="1519" y="3362"/>
              <a:ext cx="870" cy="19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2000"/>
                <a:t>Milk (baby)</a:t>
              </a:r>
              <a:endParaRPr lang="en-US" sz="2000"/>
            </a:p>
          </p:txBody>
        </p:sp>
        <p:sp>
          <p:nvSpPr>
            <p:cNvPr id="15385" name="Freeform 61"/>
            <p:cNvSpPr>
              <a:spLocks/>
            </p:cNvSpPr>
            <p:nvPr/>
          </p:nvSpPr>
          <p:spPr bwMode="auto">
            <a:xfrm>
              <a:off x="1338" y="3362"/>
              <a:ext cx="1519" cy="250"/>
            </a:xfrm>
            <a:custGeom>
              <a:avLst/>
              <a:gdLst>
                <a:gd name="T0" fmla="*/ 1519 w 1519"/>
                <a:gd name="T1" fmla="*/ 0 h 250"/>
                <a:gd name="T2" fmla="*/ 1066 w 1519"/>
                <a:gd name="T3" fmla="*/ 204 h 250"/>
                <a:gd name="T4" fmla="*/ 0 w 1519"/>
                <a:gd name="T5" fmla="*/ 250 h 250"/>
                <a:gd name="T6" fmla="*/ 0 60000 65536"/>
                <a:gd name="T7" fmla="*/ 0 60000 65536"/>
                <a:gd name="T8" fmla="*/ 0 60000 65536"/>
                <a:gd name="T9" fmla="*/ 0 w 1519"/>
                <a:gd name="T10" fmla="*/ 0 h 250"/>
                <a:gd name="T11" fmla="*/ 1519 w 1519"/>
                <a:gd name="T12" fmla="*/ 250 h 25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19" h="250">
                  <a:moveTo>
                    <a:pt x="1519" y="0"/>
                  </a:moveTo>
                  <a:cubicBezTo>
                    <a:pt x="1419" y="81"/>
                    <a:pt x="1319" y="162"/>
                    <a:pt x="1066" y="204"/>
                  </a:cubicBezTo>
                  <a:cubicBezTo>
                    <a:pt x="813" y="246"/>
                    <a:pt x="406" y="248"/>
                    <a:pt x="0" y="250"/>
                  </a:cubicBezTo>
                </a:path>
              </a:pathLst>
            </a:custGeom>
            <a:noFill/>
            <a:ln w="25400">
              <a:solidFill>
                <a:srgbClr val="FF6600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en-US"/>
            </a:p>
          </p:txBody>
        </p:sp>
        <p:sp>
          <p:nvSpPr>
            <p:cNvPr id="15386" name="Oval 65"/>
            <p:cNvSpPr>
              <a:spLocks noChangeArrowheads="1"/>
            </p:cNvSpPr>
            <p:nvPr/>
          </p:nvSpPr>
          <p:spPr bwMode="auto">
            <a:xfrm flipH="1">
              <a:off x="1315" y="3561"/>
              <a:ext cx="84" cy="91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rgbClr val="FF6600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en-US"/>
            </a:p>
          </p:txBody>
        </p:sp>
      </p:grpSp>
      <p:grpSp>
        <p:nvGrpSpPr>
          <p:cNvPr id="16" name="Group 76"/>
          <p:cNvGrpSpPr>
            <a:grpSpLocks/>
          </p:cNvGrpSpPr>
          <p:nvPr/>
        </p:nvGrpSpPr>
        <p:grpSpPr bwMode="auto">
          <a:xfrm>
            <a:off x="4319588" y="3536950"/>
            <a:ext cx="773112" cy="1836738"/>
            <a:chOff x="2721" y="2228"/>
            <a:chExt cx="487" cy="1157"/>
          </a:xfrm>
        </p:grpSpPr>
        <p:sp>
          <p:nvSpPr>
            <p:cNvPr id="15381" name="Text Box 27"/>
            <p:cNvSpPr txBox="1">
              <a:spLocks noChangeArrowheads="1"/>
            </p:cNvSpPr>
            <p:nvPr/>
          </p:nvSpPr>
          <p:spPr bwMode="auto">
            <a:xfrm>
              <a:off x="2721" y="2818"/>
              <a:ext cx="487" cy="19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2000"/>
                <a:t>2 sets</a:t>
              </a:r>
              <a:endParaRPr lang="en-US" sz="2000"/>
            </a:p>
          </p:txBody>
        </p:sp>
        <p:sp>
          <p:nvSpPr>
            <p:cNvPr id="15382" name="Line 59"/>
            <p:cNvSpPr>
              <a:spLocks noChangeShapeType="1"/>
            </p:cNvSpPr>
            <p:nvPr/>
          </p:nvSpPr>
          <p:spPr bwMode="auto">
            <a:xfrm>
              <a:off x="2857" y="2228"/>
              <a:ext cx="0" cy="1111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en-US"/>
            </a:p>
          </p:txBody>
        </p:sp>
        <p:sp>
          <p:nvSpPr>
            <p:cNvPr id="15383" name="Oval 60"/>
            <p:cNvSpPr>
              <a:spLocks noChangeArrowheads="1"/>
            </p:cNvSpPr>
            <p:nvPr/>
          </p:nvSpPr>
          <p:spPr bwMode="auto">
            <a:xfrm flipH="1">
              <a:off x="2812" y="3294"/>
              <a:ext cx="84" cy="91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rgbClr val="FF6600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en-US"/>
            </a:p>
          </p:txBody>
        </p:sp>
      </p:grpSp>
      <p:sp>
        <p:nvSpPr>
          <p:cNvPr id="15379" name="Oval 77"/>
          <p:cNvSpPr>
            <a:spLocks noChangeArrowheads="1"/>
          </p:cNvSpPr>
          <p:nvPr/>
        </p:nvSpPr>
        <p:spPr bwMode="auto">
          <a:xfrm>
            <a:off x="3816350" y="2852738"/>
            <a:ext cx="1692275" cy="935037"/>
          </a:xfrm>
          <a:prstGeom prst="ellipse">
            <a:avLst/>
          </a:prstGeom>
          <a:solidFill>
            <a:schemeClr val="bg1"/>
          </a:solidFill>
          <a:ln w="25400">
            <a:solidFill>
              <a:srgbClr val="FF6600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15380" name="Text Box 34"/>
          <p:cNvSpPr txBox="1">
            <a:spLocks noChangeArrowheads="1"/>
          </p:cNvSpPr>
          <p:nvPr/>
        </p:nvSpPr>
        <p:spPr bwMode="auto">
          <a:xfrm>
            <a:off x="4067175" y="3068638"/>
            <a:ext cx="1163638" cy="48736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3200"/>
              <a:t>Teeth</a:t>
            </a:r>
            <a:endParaRPr lang="en-US" sz="3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WordArt 2"/>
          <p:cNvSpPr>
            <a:spLocks noChangeArrowheads="1" noChangeShapeType="1" noTextEdit="1"/>
          </p:cNvSpPr>
          <p:nvPr/>
        </p:nvSpPr>
        <p:spPr bwMode="auto">
          <a:xfrm>
            <a:off x="2057400" y="2743200"/>
            <a:ext cx="6734175" cy="428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kern="10">
                <a:ln w="12700">
                  <a:solidFill>
                    <a:srgbClr val="993366"/>
                  </a:solidFill>
                  <a:miter lim="800000"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Thank you for watching our presentation</a:t>
            </a:r>
          </a:p>
        </p:txBody>
      </p:sp>
      <p:pic>
        <p:nvPicPr>
          <p:cNvPr id="12291" name="Picture 3" descr="dancing tooth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3276600"/>
            <a:ext cx="1938338" cy="205422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24</TotalTime>
  <Words>225</Words>
  <PresentationFormat>On-screen Show (4:3)</PresentationFormat>
  <Paragraphs>71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Trek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cp:lastModifiedBy>HCM</cp:lastModifiedBy>
  <cp:revision>6</cp:revision>
  <dcterms:modified xsi:type="dcterms:W3CDTF">2013-12-09T14:55:59Z</dcterms:modified>
</cp:coreProperties>
</file>